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83" r:id="rId2"/>
    <p:sldId id="392" r:id="rId3"/>
    <p:sldId id="267" r:id="rId4"/>
    <p:sldId id="366" r:id="rId5"/>
    <p:sldId id="260" r:id="rId6"/>
    <p:sldId id="388" r:id="rId7"/>
    <p:sldId id="362" r:id="rId8"/>
    <p:sldId id="367" r:id="rId9"/>
    <p:sldId id="389" r:id="rId10"/>
    <p:sldId id="343" r:id="rId11"/>
    <p:sldId id="364" r:id="rId12"/>
    <p:sldId id="394" r:id="rId13"/>
    <p:sldId id="370" r:id="rId14"/>
    <p:sldId id="395" r:id="rId15"/>
    <p:sldId id="397" r:id="rId16"/>
    <p:sldId id="396" r:id="rId17"/>
    <p:sldId id="376" r:id="rId18"/>
    <p:sldId id="393" r:id="rId19"/>
    <p:sldId id="380" r:id="rId20"/>
    <p:sldId id="378" r:id="rId21"/>
    <p:sldId id="400" r:id="rId22"/>
    <p:sldId id="401" r:id="rId23"/>
    <p:sldId id="398" r:id="rId24"/>
    <p:sldId id="403" r:id="rId25"/>
    <p:sldId id="404" r:id="rId26"/>
    <p:sldId id="381" r:id="rId27"/>
    <p:sldId id="382" r:id="rId28"/>
    <p:sldId id="383" r:id="rId29"/>
    <p:sldId id="384" r:id="rId30"/>
    <p:sldId id="379" r:id="rId31"/>
    <p:sldId id="386" r:id="rId32"/>
    <p:sldId id="302" r:id="rId33"/>
    <p:sldId id="289" r:id="rId34"/>
    <p:sldId id="338" r:id="rId35"/>
    <p:sldId id="399" r:id="rId36"/>
    <p:sldId id="315" r:id="rId37"/>
    <p:sldId id="402" r:id="rId3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A47548A1-1C7E-D249-9379-43801B173172}">
          <p14:sldIdLst>
            <p14:sldId id="283"/>
            <p14:sldId id="392"/>
            <p14:sldId id="267"/>
            <p14:sldId id="366"/>
            <p14:sldId id="260"/>
            <p14:sldId id="388"/>
            <p14:sldId id="362"/>
            <p14:sldId id="367"/>
            <p14:sldId id="389"/>
            <p14:sldId id="343"/>
            <p14:sldId id="364"/>
            <p14:sldId id="394"/>
            <p14:sldId id="370"/>
            <p14:sldId id="395"/>
            <p14:sldId id="397"/>
            <p14:sldId id="396"/>
            <p14:sldId id="376"/>
            <p14:sldId id="393"/>
            <p14:sldId id="380"/>
            <p14:sldId id="378"/>
            <p14:sldId id="400"/>
            <p14:sldId id="401"/>
            <p14:sldId id="398"/>
            <p14:sldId id="403"/>
            <p14:sldId id="404"/>
            <p14:sldId id="381"/>
            <p14:sldId id="382"/>
            <p14:sldId id="383"/>
            <p14:sldId id="384"/>
            <p14:sldId id="379"/>
            <p14:sldId id="386"/>
            <p14:sldId id="302"/>
            <p14:sldId id="289"/>
            <p14:sldId id="338"/>
            <p14:sldId id="399"/>
            <p14:sldId id="315"/>
            <p14:sldId id="40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7460"/>
    <a:srgbClr val="94804E"/>
    <a:srgbClr val="FF7007"/>
    <a:srgbClr val="FF8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01" autoAdjust="0"/>
    <p:restoredTop sz="99839" autoAdjust="0"/>
  </p:normalViewPr>
  <p:slideViewPr>
    <p:cSldViewPr snapToGrid="0" snapToObjects="1">
      <p:cViewPr>
        <p:scale>
          <a:sx n="94" d="100"/>
          <a:sy n="94" d="100"/>
        </p:scale>
        <p:origin x="-168" y="-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584AE-3F2C-BC40-8211-045D468DBA42}" type="datetimeFigureOut">
              <a:rPr lang="it-IT" smtClean="0"/>
              <a:t>29/09/2016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735F9-3CCE-F94D-BB54-B1102465FB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7941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F4BC3-87E0-044B-BEB9-6882B2F8034F}" type="datetimeFigureOut">
              <a:rPr lang="it-IT" smtClean="0"/>
              <a:pPr/>
              <a:t>29/09/2016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DF943-B3A6-144B-B57F-262D97A88E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6281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517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2761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26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764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27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76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28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764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764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31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764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DF943-B3A6-144B-B57F-262D97A88E30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11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F3DBC-E768-0C48-8BFE-3B0F011B20FB}" type="datetime1">
              <a:rPr lang="it-IT" smtClean="0"/>
              <a:t>29/09/2016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44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D8BF-968C-F149-A8FB-D16F894D34AD}" type="datetime1">
              <a:rPr lang="it-IT" smtClean="0"/>
              <a:t>29/09/2016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60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B568-8469-CF48-B64C-7C6FA74908EA}" type="datetime1">
              <a:rPr lang="it-IT" smtClean="0"/>
              <a:t>29/09/2016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08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BB575-755D-634D-B146-39E7FDA2C1DF}" type="datetime1">
              <a:rPr lang="it-IT" smtClean="0"/>
              <a:t>29/09/2016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62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146C-82F3-F846-B785-63B6B39C8256}" type="datetime1">
              <a:rPr lang="it-IT" smtClean="0"/>
              <a:t>29/09/2016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49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25124-009E-B54E-BCBF-99ED27C069FA}" type="datetime1">
              <a:rPr lang="it-IT" smtClean="0"/>
              <a:t>29/09/2016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198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7E4B-2021-FB43-A342-DF0E5FB2A69B}" type="datetime1">
              <a:rPr lang="it-IT" smtClean="0"/>
              <a:t>29/09/2016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6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0E4F-370B-BA46-A903-0A65ED65A1F6}" type="datetime1">
              <a:rPr lang="it-IT" smtClean="0"/>
              <a:t>29/09/2016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61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483E-DB05-BF41-981D-1CD2B1DB9A0B}" type="datetime1">
              <a:rPr lang="it-IT" smtClean="0"/>
              <a:t>29/09/2016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42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D8287-905E-B246-B850-4FC84B0F7272}" type="datetime1">
              <a:rPr lang="it-IT" smtClean="0"/>
              <a:t>29/09/2016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275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E15C-D6AF-4847-A679-4FD8116A6400}" type="datetime1">
              <a:rPr lang="it-IT" smtClean="0"/>
              <a:t>29/09/2016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43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FAC1B-2793-DF4E-8141-88D49B1A859C}" type="datetime1">
              <a:rPr lang="it-IT" smtClean="0"/>
              <a:t>29/09/2016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C9C1-E4B1-BC41-B15D-8C17E0E6EA6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177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ordnet.princeton.edu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1308099"/>
            <a:ext cx="7670800" cy="1663701"/>
          </a:xfrm>
        </p:spPr>
        <p:txBody>
          <a:bodyPr>
            <a:noAutofit/>
          </a:bodyPr>
          <a:lstStyle/>
          <a:p>
            <a:r>
              <a:rPr lang="it-IT" sz="5000" b="1" dirty="0" smtClean="0">
                <a:solidFill>
                  <a:schemeClr val="accent2"/>
                </a:solidFill>
              </a:rPr>
              <a:t>LA</a:t>
            </a:r>
            <a:r>
              <a:rPr lang="it-IT" sz="5400" b="1" dirty="0" smtClean="0">
                <a:solidFill>
                  <a:schemeClr val="accent2"/>
                </a:solidFill>
              </a:rPr>
              <a:t> </a:t>
            </a:r>
            <a:r>
              <a:rPr lang="it-IT" b="1" dirty="0" smtClean="0">
                <a:solidFill>
                  <a:schemeClr val="accent2"/>
                </a:solidFill>
                <a:latin typeface="Calibri (Intestazioni)"/>
                <a:cs typeface="Calibri (Intestazioni)"/>
              </a:rPr>
              <a:t>SCIENZA, LA LINGUA E      I FUTURI POSSIBILI </a:t>
            </a:r>
            <a:endParaRPr lang="it-IT" sz="3200" b="1" i="1" dirty="0">
              <a:solidFill>
                <a:schemeClr val="accent2"/>
              </a:solidFill>
              <a:latin typeface="Calibri (Intestazioni)"/>
              <a:cs typeface="Calibri (Intestazioni)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85800" y="386741"/>
            <a:ext cx="82994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solidFill>
                  <a:srgbClr val="C0504D"/>
                </a:solidFill>
              </a:rPr>
              <a:t>Maria Luisa Villa    </a:t>
            </a:r>
            <a:r>
              <a:rPr lang="it-IT" sz="2400" dirty="0" smtClean="0">
                <a:solidFill>
                  <a:srgbClr val="C0504D"/>
                </a:solidFill>
              </a:rPr>
              <a:t>ASLI scuola         Roma, 29 09 2016</a:t>
            </a:r>
            <a:endParaRPr lang="it-IT" sz="2400" dirty="0">
              <a:solidFill>
                <a:srgbClr val="C0504D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2451100" y="4724400"/>
            <a:ext cx="59055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90000"/>
              </a:lnSpc>
            </a:pPr>
            <a:r>
              <a:rPr lang="it-IT" sz="2400" i="1" dirty="0" smtClean="0">
                <a:solidFill>
                  <a:srgbClr val="C0504D"/>
                </a:solidFill>
              </a:rPr>
              <a:t>Ma il pensiero, l’immaginazione, la  fantasia   e la critica richiedono una molteplicità  di universi verbali che  non si lasciano racchiudere nei  confini  stretti di                      un singolo vocabolario</a:t>
            </a:r>
            <a:r>
              <a:rPr lang="it-IT" sz="3200" dirty="0" smtClean="0"/>
              <a:t> </a:t>
            </a:r>
            <a:endParaRPr lang="it-IT" sz="3200" b="1" i="1" dirty="0">
              <a:solidFill>
                <a:schemeClr val="accent2"/>
              </a:solidFill>
              <a:latin typeface="Calibri (Intestazioni)"/>
              <a:cs typeface="Calibri (Intestazioni)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098800" y="3429000"/>
            <a:ext cx="5257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90000"/>
              </a:lnSpc>
            </a:pPr>
            <a:r>
              <a:rPr lang="it-IT" sz="2400" i="1" dirty="0" smtClean="0"/>
              <a:t>Se il linguaggio della scienza servisse solo per comunicare, un’unica lingua potrebbe bastare.      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1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369891" y="316167"/>
            <a:ext cx="8209530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 LAVOISIER E  </a:t>
            </a:r>
            <a:r>
              <a:rPr lang="it-IT" sz="4000" b="1" dirty="0" smtClean="0">
                <a:solidFill>
                  <a:schemeClr val="accent2"/>
                </a:solidFill>
              </a:rPr>
              <a:t>IL </a:t>
            </a:r>
            <a:r>
              <a:rPr lang="it-IT" sz="4000" b="1" i="1" dirty="0" smtClean="0">
                <a:solidFill>
                  <a:schemeClr val="accent2"/>
                </a:solidFill>
              </a:rPr>
              <a:t>METODO DI NOMENCLATURA CHIMICA</a:t>
            </a:r>
            <a:r>
              <a:rPr lang="it-IT" sz="4000" b="1" dirty="0" smtClean="0">
                <a:solidFill>
                  <a:schemeClr val="accent2"/>
                </a:solidFill>
              </a:rPr>
              <a:t> (1787)</a:t>
            </a:r>
            <a:endParaRPr lang="it-IT" sz="4000" b="1" dirty="0">
              <a:solidFill>
                <a:schemeClr val="accent2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966160" y="1820012"/>
            <a:ext cx="7430353" cy="1316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fr-FR" sz="2200" dirty="0"/>
              <a:t>Lavoisier </a:t>
            </a:r>
            <a:r>
              <a:rPr lang="it-IT" sz="2200" dirty="0"/>
              <a:t>è il principale autore del</a:t>
            </a:r>
            <a:r>
              <a:rPr lang="it-IT" sz="2200" i="1" dirty="0"/>
              <a:t> Metodo di nomenclatura </a:t>
            </a:r>
            <a:r>
              <a:rPr lang="it-IT" sz="2200" i="1" dirty="0" smtClean="0"/>
              <a:t>chimica</a:t>
            </a:r>
            <a:r>
              <a:rPr lang="it-IT" sz="2200" dirty="0"/>
              <a:t> </a:t>
            </a:r>
            <a:r>
              <a:rPr lang="it-IT" sz="2200" dirty="0" smtClean="0"/>
              <a:t>(1787),</a:t>
            </a:r>
            <a:r>
              <a:rPr lang="it-IT" sz="2200" i="1" dirty="0" smtClean="0"/>
              <a:t> </a:t>
            </a:r>
            <a:r>
              <a:rPr lang="it-IT" sz="2200" dirty="0"/>
              <a:t>che introdusse la prima classificazione </a:t>
            </a:r>
            <a:r>
              <a:rPr lang="it-IT" sz="2200" dirty="0" smtClean="0"/>
              <a:t>sistematica </a:t>
            </a:r>
            <a:r>
              <a:rPr lang="it-IT" sz="2200" i="1" dirty="0"/>
              <a:t>fondata sulla riduzione delle sostanze naturali ai loro componenti elementari</a:t>
            </a:r>
            <a:r>
              <a:rPr lang="it-IT" sz="2200" dirty="0" smtClean="0"/>
              <a:t>.</a:t>
            </a:r>
          </a:p>
        </p:txBody>
      </p:sp>
      <p:sp>
        <p:nvSpPr>
          <p:cNvPr id="5" name="Rettangolo 4"/>
          <p:cNvSpPr/>
          <p:nvPr/>
        </p:nvSpPr>
        <p:spPr>
          <a:xfrm>
            <a:off x="722822" y="3327555"/>
            <a:ext cx="8014778" cy="1690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300" dirty="0" smtClean="0"/>
              <a:t>Termini </a:t>
            </a:r>
            <a:r>
              <a:rPr lang="it-IT" sz="2300" dirty="0"/>
              <a:t>come </a:t>
            </a:r>
            <a:r>
              <a:rPr lang="it-IT" sz="2300" i="1" dirty="0"/>
              <a:t>ossigeno, azoto, carbonio, idrogeno</a:t>
            </a:r>
            <a:r>
              <a:rPr lang="it-IT" sz="2300" dirty="0"/>
              <a:t>, e  suffissi , come </a:t>
            </a:r>
            <a:r>
              <a:rPr lang="it-IT" sz="2300" i="1" dirty="0"/>
              <a:t>-oso</a:t>
            </a:r>
            <a:r>
              <a:rPr lang="it-IT" sz="2300" dirty="0"/>
              <a:t> e </a:t>
            </a:r>
            <a:r>
              <a:rPr lang="it-IT" sz="2300" i="1" dirty="0"/>
              <a:t>-</a:t>
            </a:r>
            <a:r>
              <a:rPr lang="it-IT" sz="2300" i="1" dirty="0" err="1"/>
              <a:t>ico</a:t>
            </a:r>
            <a:r>
              <a:rPr lang="it-IT" sz="2300" dirty="0"/>
              <a:t> per gli acidi, </a:t>
            </a:r>
            <a:r>
              <a:rPr lang="it-IT" sz="2300" i="1" dirty="0"/>
              <a:t>-</a:t>
            </a:r>
            <a:r>
              <a:rPr lang="it-IT" sz="2300" i="1" dirty="0" err="1"/>
              <a:t>ito</a:t>
            </a:r>
            <a:r>
              <a:rPr lang="it-IT" sz="2300" dirty="0"/>
              <a:t> e </a:t>
            </a:r>
            <a:r>
              <a:rPr lang="it-IT" sz="2300" i="1" dirty="0"/>
              <a:t>-</a:t>
            </a:r>
            <a:r>
              <a:rPr lang="it-IT" sz="2300" i="1" dirty="0" err="1"/>
              <a:t>ato</a:t>
            </a:r>
            <a:r>
              <a:rPr lang="it-IT" sz="2300" dirty="0"/>
              <a:t> per i sali, </a:t>
            </a:r>
            <a:r>
              <a:rPr lang="it-IT" sz="2300" dirty="0" smtClean="0"/>
              <a:t>                   trovano </a:t>
            </a:r>
            <a:r>
              <a:rPr lang="it-IT" sz="2300" dirty="0"/>
              <a:t>qui la loro prima </a:t>
            </a:r>
            <a:r>
              <a:rPr lang="it-IT" sz="2300" dirty="0" smtClean="0"/>
              <a:t>formulazione.  </a:t>
            </a:r>
          </a:p>
          <a:p>
            <a:pPr>
              <a:lnSpc>
                <a:spcPct val="90000"/>
              </a:lnSpc>
            </a:pPr>
            <a:r>
              <a:rPr lang="it-IT" sz="2300" dirty="0" smtClean="0"/>
              <a:t>Gli </a:t>
            </a:r>
            <a:r>
              <a:rPr lang="it-IT" sz="2300" dirty="0"/>
              <a:t>acidi ricevettero nomi che indicavano l’elemento componente e il grado di ossigenazione (acido </a:t>
            </a:r>
            <a:r>
              <a:rPr lang="it-IT" sz="2300" dirty="0" err="1"/>
              <a:t>solfurico</a:t>
            </a:r>
            <a:r>
              <a:rPr lang="it-IT" sz="2300" dirty="0"/>
              <a:t> e solforoso)</a:t>
            </a:r>
            <a:r>
              <a:rPr lang="it-IT" sz="2300" dirty="0" smtClean="0"/>
              <a:t>.</a:t>
            </a:r>
            <a:endParaRPr lang="it-IT" sz="2300" dirty="0"/>
          </a:p>
        </p:txBody>
      </p:sp>
      <p:sp>
        <p:nvSpPr>
          <p:cNvPr id="6" name="Rettangolo 5"/>
          <p:cNvSpPr/>
          <p:nvPr/>
        </p:nvSpPr>
        <p:spPr>
          <a:xfrm>
            <a:off x="773622" y="5361951"/>
            <a:ext cx="7767699" cy="73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300" dirty="0" smtClean="0"/>
              <a:t> </a:t>
            </a:r>
            <a:r>
              <a:rPr lang="it-IT" sz="2300" dirty="0"/>
              <a:t>I vecchi e fantasiosi nomi </a:t>
            </a:r>
            <a:r>
              <a:rPr lang="it-IT" sz="2300" dirty="0" smtClean="0"/>
              <a:t>scomparvero: il </a:t>
            </a:r>
            <a:r>
              <a:rPr lang="it-IT" sz="2300" dirty="0"/>
              <a:t>“</a:t>
            </a:r>
            <a:r>
              <a:rPr lang="it-IT" sz="2300" dirty="0" err="1"/>
              <a:t>vitriolo</a:t>
            </a:r>
            <a:r>
              <a:rPr lang="it-IT" sz="2300" dirty="0"/>
              <a:t> di Venere” </a:t>
            </a:r>
            <a:r>
              <a:rPr lang="it-IT" sz="2300" dirty="0" smtClean="0"/>
              <a:t>divenne “</a:t>
            </a:r>
            <a:r>
              <a:rPr lang="it-IT" sz="2300" dirty="0"/>
              <a:t>solfato di rame". </a:t>
            </a:r>
            <a:endParaRPr lang="it-IT" sz="23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6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56310" y="388508"/>
            <a:ext cx="8601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3600" b="1" dirty="0" smtClean="0">
                <a:solidFill>
                  <a:srgbClr val="C0504D"/>
                </a:solidFill>
              </a:rPr>
              <a:t>LA RIVOLUZIONE DELLE LINGUE NAZIONALI</a:t>
            </a:r>
            <a:endParaRPr lang="it-IT" sz="3600" b="1" dirty="0">
              <a:solidFill>
                <a:srgbClr val="C0504D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36600" y="1252478"/>
            <a:ext cx="78359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Il ‘700 non fu solo il secolo della razionalizzazione del linguaggio scientifico, ma fu anche l’epoca </a:t>
            </a:r>
            <a:r>
              <a:rPr lang="it-IT" sz="2400" dirty="0" smtClean="0"/>
              <a:t> dell’abbandono </a:t>
            </a:r>
            <a:r>
              <a:rPr lang="it-IT" sz="2400" dirty="0"/>
              <a:t>del latino. </a:t>
            </a:r>
            <a:endParaRPr lang="it-IT" sz="2400" dirty="0" smtClean="0"/>
          </a:p>
        </p:txBody>
      </p:sp>
      <p:sp>
        <p:nvSpPr>
          <p:cNvPr id="7" name="Rettangolo 6"/>
          <p:cNvSpPr/>
          <p:nvPr/>
        </p:nvSpPr>
        <p:spPr>
          <a:xfrm>
            <a:off x="901700" y="2678682"/>
            <a:ext cx="75057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 smtClean="0">
                <a:solidFill>
                  <a:srgbClr val="C0504D"/>
                </a:solidFill>
              </a:rPr>
              <a:t>Il </a:t>
            </a:r>
            <a:r>
              <a:rPr lang="it-IT" sz="2600" b="1" dirty="0">
                <a:solidFill>
                  <a:srgbClr val="C0504D"/>
                </a:solidFill>
              </a:rPr>
              <a:t>latino, che era stato per alcuni secoli la lingua internazionale della scienza, </a:t>
            </a:r>
            <a:r>
              <a:rPr lang="it-IT" sz="2600" b="1" dirty="0" smtClean="0">
                <a:solidFill>
                  <a:srgbClr val="C0504D"/>
                </a:solidFill>
              </a:rPr>
              <a:t>sopravvisse come </a:t>
            </a:r>
            <a:r>
              <a:rPr lang="it-IT" sz="2600" b="1" dirty="0">
                <a:solidFill>
                  <a:srgbClr val="C0504D"/>
                </a:solidFill>
              </a:rPr>
              <a:t>matrice della nomenclatura specialistica, </a:t>
            </a:r>
            <a:endParaRPr lang="it-IT" sz="2600" b="1" dirty="0" smtClean="0">
              <a:solidFill>
                <a:srgbClr val="C0504D"/>
              </a:solidFill>
            </a:endParaRPr>
          </a:p>
          <a:p>
            <a:pPr algn="ctr"/>
            <a:r>
              <a:rPr lang="it-IT" sz="2600" b="1" i="1" dirty="0" smtClean="0">
                <a:solidFill>
                  <a:srgbClr val="C0504D"/>
                </a:solidFill>
              </a:rPr>
              <a:t>ma </a:t>
            </a:r>
            <a:r>
              <a:rPr lang="it-IT" sz="2600" b="1" i="1" dirty="0">
                <a:solidFill>
                  <a:srgbClr val="C0504D"/>
                </a:solidFill>
              </a:rPr>
              <a:t>venne usato sempre più raramente come lingua di </a:t>
            </a:r>
            <a:r>
              <a:rPr lang="it-IT" sz="2600" b="1" i="1" dirty="0" smtClean="0">
                <a:solidFill>
                  <a:srgbClr val="C0504D"/>
                </a:solidFill>
              </a:rPr>
              <a:t>comunicazione:  </a:t>
            </a:r>
          </a:p>
          <a:p>
            <a:pPr algn="ctr"/>
            <a:r>
              <a:rPr lang="it-IT" sz="2600" b="1" dirty="0" smtClean="0">
                <a:solidFill>
                  <a:srgbClr val="C0504D"/>
                </a:solidFill>
              </a:rPr>
              <a:t>gli studiosi si volsero alle lingue </a:t>
            </a:r>
            <a:r>
              <a:rPr lang="it-IT" sz="2600" b="1" dirty="0">
                <a:solidFill>
                  <a:srgbClr val="C0504D"/>
                </a:solidFill>
              </a:rPr>
              <a:t>nazionali e la </a:t>
            </a:r>
            <a:r>
              <a:rPr lang="it-IT" sz="2600" b="1" dirty="0" smtClean="0">
                <a:solidFill>
                  <a:srgbClr val="C0504D"/>
                </a:solidFill>
              </a:rPr>
              <a:t>scienza parlò </a:t>
            </a:r>
            <a:r>
              <a:rPr lang="it-IT" sz="2600" b="1" dirty="0">
                <a:solidFill>
                  <a:srgbClr val="C0504D"/>
                </a:solidFill>
              </a:rPr>
              <a:t>in Francese, Inglese, Tedesco, Italiano e Svedese.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12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7910" y="195435"/>
            <a:ext cx="8601363" cy="1042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solidFill>
                  <a:srgbClr val="C0504D"/>
                </a:solidFill>
              </a:rPr>
              <a:t>IL REGALO DEI CLASSICI: </a:t>
            </a:r>
            <a:r>
              <a:rPr lang="en-US" sz="3200" b="1" dirty="0" smtClean="0">
                <a:solidFill>
                  <a:srgbClr val="C0504D"/>
                </a:solidFill>
              </a:rPr>
              <a:t>UN REPERTORIO APERTO ALLA RECIPROCA COMPRENSIONE</a:t>
            </a:r>
            <a:endParaRPr lang="it-IT" sz="3200" b="1" dirty="0">
              <a:solidFill>
                <a:srgbClr val="C050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850900" y="1406528"/>
            <a:ext cx="7226299" cy="109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/>
              <a:t>L</a:t>
            </a:r>
            <a:r>
              <a:rPr lang="it-IT" sz="2400" dirty="0" smtClean="0"/>
              <a:t>e </a:t>
            </a:r>
            <a:r>
              <a:rPr lang="it-IT" sz="2400" i="1" dirty="0"/>
              <a:t>élites</a:t>
            </a:r>
            <a:r>
              <a:rPr lang="it-IT" sz="2400" dirty="0"/>
              <a:t> accademiche dell’Europa conservarono </a:t>
            </a:r>
            <a:r>
              <a:rPr lang="it-IT" sz="2400" dirty="0" smtClean="0"/>
              <a:t> tuttavia per </a:t>
            </a:r>
            <a:r>
              <a:rPr lang="it-IT" sz="2400" dirty="0"/>
              <a:t>almeno due </a:t>
            </a:r>
            <a:r>
              <a:rPr lang="it-IT" sz="2400" dirty="0" smtClean="0"/>
              <a:t>secoli</a:t>
            </a:r>
          </a:p>
          <a:p>
            <a:pPr algn="ctr">
              <a:lnSpc>
                <a:spcPct val="90000"/>
              </a:lnSpc>
            </a:pPr>
            <a:r>
              <a:rPr lang="it-IT" sz="2400" dirty="0" smtClean="0"/>
              <a:t> una </a:t>
            </a:r>
            <a:r>
              <a:rPr lang="it-IT" sz="2400" dirty="0"/>
              <a:t>conoscenza abbastanza solida del </a:t>
            </a:r>
            <a:r>
              <a:rPr lang="it-IT" sz="2400" dirty="0" smtClean="0"/>
              <a:t>latino. </a:t>
            </a:r>
          </a:p>
        </p:txBody>
      </p:sp>
      <p:sp>
        <p:nvSpPr>
          <p:cNvPr id="7" name="Rettangolo 6"/>
          <p:cNvSpPr/>
          <p:nvPr/>
        </p:nvSpPr>
        <p:spPr>
          <a:xfrm>
            <a:off x="736600" y="2675723"/>
            <a:ext cx="7429499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i="1" dirty="0" smtClean="0"/>
              <a:t>Ciò permise loro </a:t>
            </a:r>
            <a:r>
              <a:rPr lang="it-IT" sz="2400" i="1" dirty="0"/>
              <a:t>di forgiare </a:t>
            </a:r>
            <a:r>
              <a:rPr lang="it-IT" sz="2400" i="1" dirty="0" smtClean="0"/>
              <a:t>una terminologia fatta di parole </a:t>
            </a:r>
            <a:r>
              <a:rPr lang="it-IT" sz="2400" i="1" dirty="0"/>
              <a:t>dal suono familiare, facilmente assimilabili dalle maggiori lingue scientifiche </a:t>
            </a:r>
            <a:r>
              <a:rPr lang="it-IT" sz="2400" i="1" dirty="0" smtClean="0"/>
              <a:t>dell’Europa. </a:t>
            </a:r>
          </a:p>
          <a:p>
            <a:pPr algn="ctr">
              <a:lnSpc>
                <a:spcPct val="90000"/>
              </a:lnSpc>
            </a:pPr>
            <a:r>
              <a:rPr lang="it-IT" sz="2400" i="1" dirty="0" smtClean="0"/>
              <a:t>Venne così creato un </a:t>
            </a:r>
            <a:r>
              <a:rPr lang="it-IT" sz="2400" i="1" dirty="0"/>
              <a:t>vasto repertorio verbale aperto alla mutua </a:t>
            </a:r>
            <a:r>
              <a:rPr lang="it-IT" sz="2400" i="1" dirty="0" smtClean="0"/>
              <a:t>comprensione e profondamente transnazionale</a:t>
            </a:r>
            <a:r>
              <a:rPr lang="fr-FR" sz="2400" i="1" dirty="0" smtClean="0"/>
              <a:t>. </a:t>
            </a:r>
          </a:p>
        </p:txBody>
      </p:sp>
      <p:sp>
        <p:nvSpPr>
          <p:cNvPr id="8" name="Rettangolo 7"/>
          <p:cNvSpPr/>
          <p:nvPr/>
        </p:nvSpPr>
        <p:spPr>
          <a:xfrm>
            <a:off x="952500" y="4667424"/>
            <a:ext cx="7429499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i="1" dirty="0" smtClean="0">
                <a:solidFill>
                  <a:schemeClr val="accent2"/>
                </a:solidFill>
              </a:rPr>
              <a:t>Il linguaggio </a:t>
            </a:r>
            <a:r>
              <a:rPr lang="it-IT" sz="2400" i="1" dirty="0">
                <a:solidFill>
                  <a:schemeClr val="accent2"/>
                </a:solidFill>
              </a:rPr>
              <a:t>scientifico, edificato su questo nucleo terminologico condiviso, sembrava potersi esprimere in tutte le </a:t>
            </a:r>
            <a:r>
              <a:rPr lang="it-IT" sz="2400" i="1" dirty="0" smtClean="0">
                <a:solidFill>
                  <a:schemeClr val="accent2"/>
                </a:solidFill>
              </a:rPr>
              <a:t>lingue scientifiche  </a:t>
            </a:r>
            <a:r>
              <a:rPr lang="it-IT" sz="2400" i="1" dirty="0">
                <a:solidFill>
                  <a:schemeClr val="accent2"/>
                </a:solidFill>
              </a:rPr>
              <a:t>con la medesima adeguatezza e precisione. </a:t>
            </a:r>
            <a:endParaRPr lang="fr-FR" sz="2400" i="1" dirty="0" smtClean="0">
              <a:solidFill>
                <a:schemeClr val="accent2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09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853198" y="258781"/>
            <a:ext cx="7510773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LA CIVILTA’ INDUSTRIALE E IL RITORNO DI BABELE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62000" y="1563649"/>
            <a:ext cx="7311726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 smtClean="0"/>
              <a:t>L'illusione dell’universalità si dissolse nel corso del </a:t>
            </a:r>
            <a:r>
              <a:rPr lang="it-IT" sz="2400" dirty="0" err="1" smtClean="0"/>
              <a:t>XX</a:t>
            </a:r>
            <a:r>
              <a:rPr lang="it-IT" sz="2400" baseline="30000" dirty="0" err="1" smtClean="0"/>
              <a:t>e</a:t>
            </a:r>
            <a:r>
              <a:rPr lang="it-IT" sz="2400" dirty="0" smtClean="0"/>
              <a:t> secolo, quando l’affermarsi della civiltà industriale ampliò il numero degli studiosi, estese i compiti della scienza e ne spostò  i confini molto oltre l’Europa. </a:t>
            </a:r>
          </a:p>
        </p:txBody>
      </p:sp>
      <p:sp>
        <p:nvSpPr>
          <p:cNvPr id="8" name="Rettangolo 7"/>
          <p:cNvSpPr/>
          <p:nvPr/>
        </p:nvSpPr>
        <p:spPr>
          <a:xfrm>
            <a:off x="853198" y="3084770"/>
            <a:ext cx="7321794" cy="109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 smtClean="0"/>
              <a:t>Nacque </a:t>
            </a:r>
            <a:r>
              <a:rPr lang="it-IT" sz="2400" b="1" dirty="0"/>
              <a:t>la grande scienza</a:t>
            </a:r>
            <a:r>
              <a:rPr lang="it-IT" sz="2400" dirty="0"/>
              <a:t> con i suoi progetti su larga scala, gli ingenti finanziamenti, le attrezzature complesse e gli estesi  laboratori</a:t>
            </a:r>
            <a:r>
              <a:rPr lang="it-IT" sz="2400" dirty="0" smtClean="0"/>
              <a:t>.</a:t>
            </a:r>
            <a:endParaRPr lang="fr-FR" sz="2400" dirty="0" smtClean="0"/>
          </a:p>
        </p:txBody>
      </p:sp>
      <p:sp>
        <p:nvSpPr>
          <p:cNvPr id="9" name="Rettangolo 8"/>
          <p:cNvSpPr/>
          <p:nvPr/>
        </p:nvSpPr>
        <p:spPr>
          <a:xfrm>
            <a:off x="751932" y="4307455"/>
            <a:ext cx="732179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/>
              <a:t>Il </a:t>
            </a:r>
            <a:r>
              <a:rPr lang="it-IT" sz="2400" dirty="0"/>
              <a:t>peso delle ricadute tecnologiche trasformò le regole che presiedono alla diffusione ed alla applicazione delle conoscenze scientifiche: </a:t>
            </a:r>
            <a:endParaRPr lang="it-IT" sz="2400" dirty="0" smtClean="0"/>
          </a:p>
          <a:p>
            <a:pPr algn="ctr">
              <a:lnSpc>
                <a:spcPct val="90000"/>
              </a:lnSpc>
            </a:pPr>
            <a:endParaRPr lang="it-IT" sz="2400" dirty="0" smtClean="0"/>
          </a:p>
          <a:p>
            <a:pPr algn="ctr">
              <a:lnSpc>
                <a:spcPct val="90000"/>
              </a:lnSpc>
            </a:pPr>
            <a:r>
              <a:rPr lang="it-IT" sz="2400" b="1" i="1" dirty="0" smtClean="0">
                <a:solidFill>
                  <a:srgbClr val="C0504D"/>
                </a:solidFill>
              </a:rPr>
              <a:t>cambiando </a:t>
            </a:r>
            <a:r>
              <a:rPr lang="it-IT" sz="2400" b="1" i="1" dirty="0">
                <a:solidFill>
                  <a:srgbClr val="C0504D"/>
                </a:solidFill>
              </a:rPr>
              <a:t>il mondo, la scienza ha cambiato anche le condizioni del suo stesso sviluppo</a:t>
            </a:r>
            <a:r>
              <a:rPr lang="it-IT" sz="2400" i="1" dirty="0" smtClean="0"/>
              <a:t>.</a:t>
            </a:r>
            <a:endParaRPr lang="fr-FR" sz="24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2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411803" y="311810"/>
            <a:ext cx="8407841" cy="1140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rgbClr val="C0504D"/>
                </a:solidFill>
              </a:rPr>
              <a:t>LA PLURALITA’ DELLE LINGUE: </a:t>
            </a:r>
            <a:br>
              <a:rPr lang="en-US" sz="4000" b="1" dirty="0" smtClean="0">
                <a:solidFill>
                  <a:srgbClr val="C0504D"/>
                </a:solidFill>
              </a:rPr>
            </a:br>
            <a:r>
              <a:rPr lang="en-US" sz="4000" b="1" dirty="0" smtClean="0">
                <a:solidFill>
                  <a:srgbClr val="C0504D"/>
                </a:solidFill>
              </a:rPr>
              <a:t>UN PERICOLO </a:t>
            </a:r>
            <a:r>
              <a:rPr lang="it-IT" sz="4000" b="1" dirty="0" smtClean="0">
                <a:solidFill>
                  <a:srgbClr val="C0504D"/>
                </a:solidFill>
              </a:rPr>
              <a:t>EPISTEMICO?</a:t>
            </a:r>
            <a:endParaRPr lang="it-IT" sz="4000" b="1" i="1" dirty="0">
              <a:solidFill>
                <a:srgbClr val="C0504D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762001" y="1765898"/>
            <a:ext cx="7594600" cy="19078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400" dirty="0"/>
              <a:t>Posti di fronte all’enorme patrimonio di conoscenze generato da una collaborazione saldamente internazionale, </a:t>
            </a:r>
            <a:r>
              <a:rPr lang="it-IT" sz="2400" b="1" dirty="0"/>
              <a:t>gli studiosi iniziarono ad avvertire la pluralità delle lingue come </a:t>
            </a:r>
            <a:r>
              <a:rPr lang="it-IT" sz="2400" b="1" i="1" dirty="0"/>
              <a:t>un pericolo </a:t>
            </a:r>
            <a:r>
              <a:rPr lang="it-IT" sz="2400" b="1" dirty="0"/>
              <a:t>per le norme epistemiche della “scienza aperta”</a:t>
            </a:r>
            <a:r>
              <a:rPr lang="it-IT" sz="2400" b="1" dirty="0" smtClean="0"/>
              <a:t>.</a:t>
            </a:r>
            <a:endParaRPr lang="it-IT" sz="24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204911" y="2719822"/>
            <a:ext cx="6645698" cy="6399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it-IT" sz="2400" b="1" i="1" dirty="0">
              <a:solidFill>
                <a:srgbClr val="C0504D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65200" y="3943256"/>
            <a:ext cx="7277100" cy="2269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b="1" i="1" dirty="0">
                <a:solidFill>
                  <a:srgbClr val="C0504D"/>
                </a:solidFill>
              </a:rPr>
              <a:t>Chi pubblica in una lingua minore, che la maggioranza non padroneggia,  rischia di infrangere l’unità del sistema scientifico globale perché sottrae le sue affermazioni allo  scrutinio vicendevole degli esperti </a:t>
            </a:r>
            <a:r>
              <a:rPr lang="en-GB" sz="2500" b="1" i="1" dirty="0">
                <a:solidFill>
                  <a:srgbClr val="C0504D"/>
                </a:solidFill>
              </a:rPr>
              <a:t>(peer review). </a:t>
            </a:r>
            <a:endParaRPr lang="it-IT" sz="2500" dirty="0">
              <a:solidFill>
                <a:srgbClr val="C0504D"/>
              </a:solidFill>
            </a:endParaRPr>
          </a:p>
          <a:p>
            <a:pPr algn="just">
              <a:lnSpc>
                <a:spcPct val="90000"/>
              </a:lnSpc>
            </a:pPr>
            <a:endParaRPr lang="fr-FR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3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6400" y="274638"/>
            <a:ext cx="8407400" cy="8302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504D"/>
                </a:solidFill>
              </a:rPr>
              <a:t>UNA LINGUA PER GLI SCAMBI GLOBALI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9000" y="3419475"/>
            <a:ext cx="7289800" cy="12191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dirty="0" smtClean="0"/>
              <a:t>Gli </a:t>
            </a:r>
            <a:r>
              <a:rPr lang="it-IT" sz="2400" dirty="0"/>
              <a:t>uni e gli altri, partendo da bisogni differenti, erano alla ricerca di un </a:t>
            </a:r>
            <a:r>
              <a:rPr lang="it-IT" sz="2400" i="1" dirty="0"/>
              <a:t>veicolo</a:t>
            </a:r>
            <a:r>
              <a:rPr lang="it-IT" sz="2400" dirty="0"/>
              <a:t> di </a:t>
            </a:r>
            <a:r>
              <a:rPr lang="it-IT" sz="2400" i="1" dirty="0"/>
              <a:t>comunicazione disponibile e </a:t>
            </a:r>
            <a:r>
              <a:rPr lang="it-IT" sz="2400" i="1" dirty="0" smtClean="0"/>
              <a:t>condiviso.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49300" y="1455739"/>
            <a:ext cx="7429500" cy="1820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it-IT" sz="2400" dirty="0" smtClean="0"/>
              <a:t>Alle ragioni degli studiosi si affiancarono quelle del mondo del commercio, dell’industria, delle comunicazioni e della </a:t>
            </a:r>
            <a:r>
              <a:rPr lang="it-IT" sz="2400" dirty="0" err="1" smtClean="0"/>
              <a:t>tecnoscienza</a:t>
            </a:r>
            <a:r>
              <a:rPr lang="it-IT" sz="2400" dirty="0" smtClean="0"/>
              <a:t>. I nuovi utenti non coltivavano velleità universalistiche, ma erano spinti da necessità pratiche: </a:t>
            </a:r>
            <a:r>
              <a:rPr lang="it-IT" sz="2400" b="1" dirty="0" smtClean="0"/>
              <a:t>desideravano una lingua franca per gli scambi globali</a:t>
            </a:r>
            <a:r>
              <a:rPr lang="it-IT" sz="2400" dirty="0" smtClean="0"/>
              <a:t>. 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889000" y="4838700"/>
            <a:ext cx="7289800" cy="1231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b="1" i="1" dirty="0" smtClean="0">
                <a:solidFill>
                  <a:srgbClr val="C0504D"/>
                </a:solidFill>
              </a:rPr>
              <a:t>Gli strumenti per la rapida disseminazione delle nuove conoscenze presero il sopravvento su  quelli intellettivi, necessari alla loro stessa produzione</a:t>
            </a:r>
            <a:r>
              <a:rPr lang="it-IT" sz="2400" i="1" dirty="0" smtClean="0"/>
              <a:t>.</a:t>
            </a:r>
            <a:endParaRPr lang="it-IT" sz="2400" dirty="0" smtClean="0"/>
          </a:p>
          <a:p>
            <a:pPr algn="r"/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17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/>
          <p:cNvSpPr txBox="1">
            <a:spLocks/>
          </p:cNvSpPr>
          <p:nvPr/>
        </p:nvSpPr>
        <p:spPr>
          <a:xfrm>
            <a:off x="730140" y="968655"/>
            <a:ext cx="7444357" cy="906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dirty="0" smtClean="0"/>
              <a:t>La storia politica e militare dell'Occidente ha deciso per tutti e l’Inglese è diventato la lingua veicolare della scienza</a:t>
            </a:r>
            <a:endParaRPr lang="it-IT" sz="2400" dirty="0"/>
          </a:p>
        </p:txBody>
      </p:sp>
      <p:sp>
        <p:nvSpPr>
          <p:cNvPr id="5" name="Titolo 3"/>
          <p:cNvSpPr txBox="1">
            <a:spLocks/>
          </p:cNvSpPr>
          <p:nvPr/>
        </p:nvSpPr>
        <p:spPr>
          <a:xfrm>
            <a:off x="209605" y="39506"/>
            <a:ext cx="8655436" cy="806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LA STORIA HA</a:t>
            </a:r>
            <a:r>
              <a:rPr lang="fr-FR" sz="4000" b="1" dirty="0" smtClean="0">
                <a:solidFill>
                  <a:srgbClr val="C0504D"/>
                </a:solidFill>
              </a:rPr>
              <a:t> DE</a:t>
            </a:r>
            <a:r>
              <a:rPr lang="es-ES_tradnl" sz="4000" b="1" dirty="0" smtClean="0">
                <a:solidFill>
                  <a:srgbClr val="C0504D"/>
                </a:solidFill>
              </a:rPr>
              <a:t>CISO</a:t>
            </a:r>
            <a:r>
              <a:rPr lang="fr-FR" sz="4000" b="1" dirty="0" smtClean="0">
                <a:solidFill>
                  <a:srgbClr val="C0504D"/>
                </a:solidFill>
              </a:rPr>
              <a:t> PER L’INGLESE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820100" y="1965021"/>
            <a:ext cx="7473441" cy="1578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 smtClean="0"/>
              <a:t>In pochi decenni, dichiarava  l’</a:t>
            </a:r>
            <a:r>
              <a:rPr lang="it-IT" sz="2400" i="1" dirty="0" err="1" smtClean="0"/>
              <a:t>Economist</a:t>
            </a:r>
            <a:r>
              <a:rPr lang="it-IT" sz="2400" dirty="0" smtClean="0"/>
              <a:t> </a:t>
            </a:r>
            <a:r>
              <a:rPr lang="it-IT" sz="2000" dirty="0" smtClean="0"/>
              <a:t>(Dicembre 1996):       </a:t>
            </a:r>
            <a:r>
              <a:rPr lang="it-IT" sz="2400" i="1" dirty="0" smtClean="0"/>
              <a:t>"L’Inglese ha conquistato una posizione inattaccabile come lingua standard  nel mondo: è  diventato una parte intrinseca della rivoluzione della comunicazione globale”. </a:t>
            </a:r>
            <a:endParaRPr lang="it-IT" sz="2400" dirty="0" smtClean="0"/>
          </a:p>
          <a:p>
            <a:pPr marL="0" indent="0" algn="just">
              <a:buFont typeface="Arial"/>
              <a:buNone/>
            </a:pPr>
            <a:endParaRPr lang="it-IT" sz="2400" dirty="0" smtClean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452319" y="3154218"/>
            <a:ext cx="7237523" cy="44980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it-IT" sz="2400" dirty="0" smtClean="0"/>
          </a:p>
        </p:txBody>
      </p:sp>
      <p:sp>
        <p:nvSpPr>
          <p:cNvPr id="8" name="CasellaDiTesto 7"/>
          <p:cNvSpPr txBox="1"/>
          <p:nvPr/>
        </p:nvSpPr>
        <p:spPr>
          <a:xfrm>
            <a:off x="648864" y="3672580"/>
            <a:ext cx="76069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i="1" dirty="0" smtClean="0">
                <a:solidFill>
                  <a:schemeClr val="accent2"/>
                </a:solidFill>
              </a:rPr>
              <a:t>La comunità scientifica internazionale </a:t>
            </a:r>
          </a:p>
          <a:p>
            <a:pPr algn="ctr"/>
            <a:r>
              <a:rPr lang="it-IT" sz="2600" b="1" i="1" dirty="0" smtClean="0">
                <a:solidFill>
                  <a:schemeClr val="accent2"/>
                </a:solidFill>
              </a:rPr>
              <a:t>è  ora risolutamente e  assolutamente </a:t>
            </a:r>
            <a:r>
              <a:rPr lang="it-IT" sz="2600" b="1" i="1" dirty="0" err="1" smtClean="0">
                <a:solidFill>
                  <a:schemeClr val="accent2"/>
                </a:solidFill>
              </a:rPr>
              <a:t>monoglotta</a:t>
            </a:r>
            <a:endParaRPr lang="it-IT" sz="2600" b="1" i="1" dirty="0" smtClean="0">
              <a:solidFill>
                <a:schemeClr val="accent2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42815" y="4626687"/>
            <a:ext cx="74814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i="1" dirty="0" smtClean="0">
                <a:solidFill>
                  <a:srgbClr val="C0504D"/>
                </a:solidFill>
              </a:rPr>
              <a:t>Nell’</a:t>
            </a:r>
            <a:r>
              <a:rPr lang="it-IT" sz="2600" b="1" i="1" dirty="0">
                <a:solidFill>
                  <a:srgbClr val="C0504D"/>
                </a:solidFill>
              </a:rPr>
              <a:t>e</a:t>
            </a:r>
            <a:r>
              <a:rPr lang="it-IT" sz="2600" b="1" i="1" dirty="0" smtClean="0">
                <a:solidFill>
                  <a:srgbClr val="C0504D"/>
                </a:solidFill>
              </a:rPr>
              <a:t>poca dell’</a:t>
            </a:r>
            <a:r>
              <a:rPr lang="it-IT" sz="2600" b="1" i="1" dirty="0">
                <a:solidFill>
                  <a:srgbClr val="C0504D"/>
                </a:solidFill>
              </a:rPr>
              <a:t>e</a:t>
            </a:r>
            <a:r>
              <a:rPr lang="it-IT" sz="2600" b="1" i="1" dirty="0" smtClean="0">
                <a:solidFill>
                  <a:srgbClr val="C0504D"/>
                </a:solidFill>
              </a:rPr>
              <a:t>conomia della </a:t>
            </a:r>
            <a:r>
              <a:rPr lang="it-IT" sz="2600" b="1" i="1" smtClean="0">
                <a:solidFill>
                  <a:srgbClr val="C0504D"/>
                </a:solidFill>
              </a:rPr>
              <a:t>conoscenza, </a:t>
            </a:r>
            <a:r>
              <a:rPr lang="it-IT" sz="2600" b="1" i="1" dirty="0" smtClean="0">
                <a:solidFill>
                  <a:srgbClr val="C0504D"/>
                </a:solidFill>
              </a:rPr>
              <a:t>è  inglese non solo il cuore tecnico del linguaggio  scientifico, ma anche la  la lingua utilizzata per parlare e argomentare di scienza</a:t>
            </a:r>
            <a:r>
              <a:rPr lang="it-IT" sz="2400" b="1" i="1" dirty="0" smtClean="0">
                <a:solidFill>
                  <a:srgbClr val="C0504D"/>
                </a:solidFill>
              </a:rPr>
              <a:t>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7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46229" y="130608"/>
            <a:ext cx="8543467" cy="689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UN MONOPOLIO SENZA </a:t>
            </a:r>
            <a:r>
              <a:rPr lang="fr-FR" sz="4000" b="1" dirty="0" smtClean="0">
                <a:solidFill>
                  <a:srgbClr val="C0504D"/>
                </a:solidFill>
              </a:rPr>
              <a:t>FRONTIERE</a:t>
            </a:r>
            <a:endParaRPr lang="it-IT" sz="4000" b="1" dirty="0" smtClean="0">
              <a:solidFill>
                <a:srgbClr val="C0504D"/>
              </a:solidFill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851257" y="5031017"/>
            <a:ext cx="7576051" cy="11792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400" i="1" dirty="0" smtClean="0">
                <a:solidFill>
                  <a:srgbClr val="C0504D"/>
                </a:solidFill>
              </a:rPr>
              <a:t>Tutto avviene come se, nel </a:t>
            </a:r>
            <a:r>
              <a:rPr lang="it-IT" sz="2400" i="1" dirty="0">
                <a:solidFill>
                  <a:srgbClr val="C0504D"/>
                </a:solidFill>
              </a:rPr>
              <a:t>mondo </a:t>
            </a:r>
            <a:r>
              <a:rPr lang="it-IT" sz="2400" i="1" dirty="0" smtClean="0">
                <a:solidFill>
                  <a:srgbClr val="C0504D"/>
                </a:solidFill>
              </a:rPr>
              <a:t>globalizzato, le barriere del tempo fossero cadute insieme a quelle dello spazio  e  la «prospettiva  storica della realtà» si fosse perduta. </a:t>
            </a:r>
            <a:endParaRPr lang="it-IT" sz="2400" i="1" dirty="0">
              <a:solidFill>
                <a:srgbClr val="C0504D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78491" y="1012788"/>
            <a:ext cx="8021999" cy="142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/>
              <a:t>Il  monolinguismo inglese ha soppiantato l’uso delle lingue locali, imponendo  l’</a:t>
            </a:r>
            <a:r>
              <a:rPr lang="it-IT" sz="2400" dirty="0" err="1" smtClean="0"/>
              <a:t>anglificazione</a:t>
            </a:r>
            <a:r>
              <a:rPr lang="it-IT" sz="2400" dirty="0" smtClean="0"/>
              <a:t> delle riviste scientifiche, dei congressi nazionali e infine della </a:t>
            </a:r>
          </a:p>
          <a:p>
            <a:pPr algn="ctr">
              <a:lnSpc>
                <a:spcPct val="90000"/>
              </a:lnSpc>
            </a:pPr>
            <a:r>
              <a:rPr lang="it-IT" sz="2400" b="1" dirty="0" smtClean="0"/>
              <a:t>lingua dell’insegnamento superiore</a:t>
            </a:r>
            <a:r>
              <a:rPr lang="fr-FR" sz="2400" dirty="0" smtClean="0"/>
              <a:t>.</a:t>
            </a:r>
            <a:endParaRPr lang="it-IT" sz="24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703435" y="2645712"/>
            <a:ext cx="7723873" cy="2123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it-IT" sz="2400" b="1" dirty="0" smtClean="0"/>
              <a:t>L’inglese si identifica a tal punto con la scienza che gli studenti riverberano all’indietro la sua supremazia, anglicizzando anche i nomi più celebri della scienza tedesca e francese del </a:t>
            </a:r>
            <a:r>
              <a:rPr lang="it-IT" sz="2400" b="1" dirty="0" err="1" smtClean="0"/>
              <a:t>XIX</a:t>
            </a:r>
            <a:r>
              <a:rPr lang="it-IT" sz="2400" b="1" baseline="30000" dirty="0" err="1" smtClean="0"/>
              <a:t>e</a:t>
            </a:r>
            <a:r>
              <a:rPr lang="it-IT" sz="2400" b="1" dirty="0" smtClean="0"/>
              <a:t> e </a:t>
            </a:r>
            <a:r>
              <a:rPr lang="it-IT" sz="2400" b="1" dirty="0" err="1" smtClean="0"/>
              <a:t>XX</a:t>
            </a:r>
            <a:r>
              <a:rPr lang="it-IT" sz="2400" b="1" baseline="30000" dirty="0" err="1" smtClean="0"/>
              <a:t>e</a:t>
            </a:r>
            <a:r>
              <a:rPr lang="it-IT" sz="2400" b="1" dirty="0" smtClean="0"/>
              <a:t> secolo.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it-IT" sz="2400" dirty="0" smtClean="0"/>
              <a:t>(Molte volte ho dovuto correggere “ </a:t>
            </a:r>
            <a:r>
              <a:rPr lang="it-IT" sz="2400" i="1" dirty="0" smtClean="0"/>
              <a:t>il bacillo di Koch</a:t>
            </a:r>
            <a:r>
              <a:rPr lang="it-IT" sz="2400" dirty="0" smtClean="0"/>
              <a:t>, » che diventava ‘</a:t>
            </a:r>
            <a:r>
              <a:rPr lang="it-IT" sz="2400" i="1" dirty="0" err="1" smtClean="0"/>
              <a:t>Kuuk</a:t>
            </a:r>
            <a:r>
              <a:rPr lang="it-IT" sz="2400" i="1" dirty="0" smtClean="0"/>
              <a:t>’)</a:t>
            </a:r>
            <a:r>
              <a:rPr lang="it-IT" sz="2400" dirty="0" smtClean="0"/>
              <a:t>.</a:t>
            </a:r>
          </a:p>
          <a:p>
            <a:pPr marL="0" indent="0">
              <a:lnSpc>
                <a:spcPct val="90000"/>
              </a:lnSpc>
              <a:buFont typeface="Arial"/>
              <a:buNone/>
            </a:pPr>
            <a:endParaRPr lang="en-GB" sz="22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72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96656" y="2044700"/>
            <a:ext cx="8420100" cy="2832100"/>
          </a:xfrm>
        </p:spPr>
        <p:txBody>
          <a:bodyPr>
            <a:noAutofit/>
          </a:bodyPr>
          <a:lstStyle/>
          <a:p>
            <a:r>
              <a:rPr lang="it-IT" b="1" dirty="0" smtClean="0">
                <a:solidFill>
                  <a:srgbClr val="C0504D"/>
                </a:solidFill>
              </a:rPr>
              <a:t/>
            </a:r>
            <a:br>
              <a:rPr lang="it-IT" b="1" dirty="0" smtClean="0">
                <a:solidFill>
                  <a:srgbClr val="C0504D"/>
                </a:solidFill>
              </a:rPr>
            </a:br>
            <a:r>
              <a:rPr lang="it-IT" sz="5400" b="1" dirty="0" smtClean="0">
                <a:solidFill>
                  <a:srgbClr val="C0504D"/>
                </a:solidFill>
              </a:rPr>
              <a:t>PARTE SECONDA: </a:t>
            </a:r>
            <a:r>
              <a:rPr lang="it-IT" sz="4800" b="1" dirty="0" smtClean="0">
                <a:solidFill>
                  <a:srgbClr val="C0504D"/>
                </a:solidFill>
              </a:rPr>
              <a:t/>
            </a:r>
            <a:br>
              <a:rPr lang="it-IT" sz="4800" b="1" dirty="0" smtClean="0">
                <a:solidFill>
                  <a:srgbClr val="C0504D"/>
                </a:solidFill>
              </a:rPr>
            </a:br>
            <a:r>
              <a:rPr lang="it-IT" sz="4800" b="1" dirty="0" smtClean="0">
                <a:solidFill>
                  <a:srgbClr val="C0504D"/>
                </a:solidFill>
              </a:rPr>
              <a:t>IL PENSIERO E </a:t>
            </a:r>
            <a:r>
              <a:rPr lang="fr-FR" b="1" dirty="0" smtClean="0">
                <a:solidFill>
                  <a:srgbClr val="C0504D"/>
                </a:solidFill>
              </a:rPr>
              <a:t>LE </a:t>
            </a:r>
            <a:r>
              <a:rPr lang="fr-FR" b="1" dirty="0">
                <a:solidFill>
                  <a:srgbClr val="C0504D"/>
                </a:solidFill>
              </a:rPr>
              <a:t>LINGUE </a:t>
            </a:r>
            <a:r>
              <a:rPr lang="fr-FR" b="1" dirty="0" smtClean="0">
                <a:solidFill>
                  <a:srgbClr val="C0504D"/>
                </a:solidFill>
              </a:rPr>
              <a:t>COME </a:t>
            </a:r>
            <a:r>
              <a:rPr lang="fr-FR" b="1" dirty="0">
                <a:solidFill>
                  <a:srgbClr val="C0504D"/>
                </a:solidFill>
              </a:rPr>
              <a:t>UNIVERSI PARALLELI</a:t>
            </a:r>
            <a:r>
              <a:rPr lang="it-IT" b="1" i="1" dirty="0">
                <a:solidFill>
                  <a:srgbClr val="C0504D"/>
                </a:solidFill>
              </a:rPr>
              <a:t/>
            </a:r>
            <a:br>
              <a:rPr lang="it-IT" b="1" i="1" dirty="0">
                <a:solidFill>
                  <a:srgbClr val="C0504D"/>
                </a:solidFill>
              </a:rPr>
            </a:br>
            <a:r>
              <a:rPr lang="it-IT" b="1" dirty="0" smtClean="0">
                <a:solidFill>
                  <a:srgbClr val="C0504D"/>
                </a:solidFill>
              </a:rPr>
              <a:t/>
            </a:r>
            <a:br>
              <a:rPr lang="it-IT" b="1" dirty="0" smtClean="0">
                <a:solidFill>
                  <a:srgbClr val="C0504D"/>
                </a:solidFill>
              </a:rPr>
            </a:br>
            <a:endParaRPr lang="it-IT" b="1" dirty="0">
              <a:solidFill>
                <a:srgbClr val="C0504D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454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87400" y="1604412"/>
            <a:ext cx="74676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/>
              <a:t>Ancor prima di essere la chiave della socievolezza, il linguaggio è lo strumento dell’intelligenza che interpreta il mondo attraverso il colloquio con se stessi</a:t>
            </a:r>
            <a:r>
              <a:rPr lang="it-IT" sz="2400" dirty="0" smtClean="0"/>
              <a:t>.</a:t>
            </a:r>
          </a:p>
          <a:p>
            <a:pPr algn="just">
              <a:lnSpc>
                <a:spcPct val="90000"/>
              </a:lnSpc>
            </a:pPr>
            <a:r>
              <a:rPr lang="it-IT" sz="2400" dirty="0" smtClean="0"/>
              <a:t>Il </a:t>
            </a:r>
            <a:r>
              <a:rPr lang="it-IT" sz="2400" dirty="0"/>
              <a:t>discorso interiore ci </a:t>
            </a:r>
            <a:r>
              <a:rPr lang="it-IT" sz="2400" dirty="0" smtClean="0"/>
              <a:t>aiuta </a:t>
            </a:r>
            <a:r>
              <a:rPr lang="it-IT" sz="2400" dirty="0"/>
              <a:t>ad elaborare i pensieri ed a confrontarci con il lato creativo della nostra vita mentale</a:t>
            </a:r>
            <a:r>
              <a:rPr lang="it-IT" sz="2000" dirty="0" smtClean="0"/>
              <a:t>.</a:t>
            </a:r>
          </a:p>
        </p:txBody>
      </p:sp>
      <p:sp>
        <p:nvSpPr>
          <p:cNvPr id="3" name="Titolo 3"/>
          <p:cNvSpPr txBox="1">
            <a:spLocks/>
          </p:cNvSpPr>
          <p:nvPr/>
        </p:nvSpPr>
        <p:spPr>
          <a:xfrm>
            <a:off x="260405" y="307612"/>
            <a:ext cx="8477196" cy="9510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LE </a:t>
            </a:r>
            <a:r>
              <a:rPr lang="it-IT" sz="4000" b="1" dirty="0">
                <a:solidFill>
                  <a:srgbClr val="C0504D"/>
                </a:solidFill>
              </a:rPr>
              <a:t>P</a:t>
            </a:r>
            <a:r>
              <a:rPr lang="it-IT" sz="4000" b="1" dirty="0" smtClean="0">
                <a:solidFill>
                  <a:srgbClr val="C0504D"/>
                </a:solidFill>
              </a:rPr>
              <a:t>AROLE CHE INTERPRETANO IL MONDO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96900" y="3569795"/>
            <a:ext cx="7772400" cy="109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/>
              <a:t>La </a:t>
            </a:r>
            <a:r>
              <a:rPr lang="it-IT" sz="2400" dirty="0"/>
              <a:t>letteratura è piena di monologhi e anche il Dio della </a:t>
            </a:r>
            <a:r>
              <a:rPr lang="it-IT" sz="2400" i="1" dirty="0"/>
              <a:t>Genesi</a:t>
            </a:r>
            <a:r>
              <a:rPr lang="it-IT" sz="2400" dirty="0"/>
              <a:t> </a:t>
            </a:r>
            <a:r>
              <a:rPr lang="it-IT" sz="2400" b="1" dirty="0"/>
              <a:t>progetta la creazione dell’uomo </a:t>
            </a:r>
            <a:r>
              <a:rPr lang="it-IT" sz="2400" dirty="0"/>
              <a:t>attraverso un dialogo con se stesso e con l’universo: </a:t>
            </a:r>
          </a:p>
        </p:txBody>
      </p:sp>
      <p:sp>
        <p:nvSpPr>
          <p:cNvPr id="5" name="Rettangolo 4"/>
          <p:cNvSpPr/>
          <p:nvPr/>
        </p:nvSpPr>
        <p:spPr>
          <a:xfrm>
            <a:off x="952499" y="4644660"/>
            <a:ext cx="7073901" cy="142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000" i="1" dirty="0" smtClean="0">
                <a:solidFill>
                  <a:srgbClr val="C0504D"/>
                </a:solidFill>
              </a:rPr>
              <a:t>26</a:t>
            </a:r>
            <a:r>
              <a:rPr lang="it-IT" sz="2400" i="1" dirty="0">
                <a:solidFill>
                  <a:srgbClr val="C0504D"/>
                </a:solidFill>
              </a:rPr>
              <a:t>.</a:t>
            </a:r>
            <a:r>
              <a:rPr lang="it-IT" sz="2400" i="1" baseline="30000" dirty="0">
                <a:solidFill>
                  <a:srgbClr val="C0504D"/>
                </a:solidFill>
              </a:rPr>
              <a:t> </a:t>
            </a:r>
            <a:r>
              <a:rPr lang="it-IT" sz="2400" i="1" dirty="0">
                <a:solidFill>
                  <a:srgbClr val="C0504D"/>
                </a:solidFill>
              </a:rPr>
              <a:t>E Dio disse: «Facciamo l'uomo a nostra immagine, a nostra somiglianza, e domini sui pesci del mare e sugli uccelli del cielo, sul bestiame, su tutte le bestie selvatiche e su tutti i rettili che strisciano sulla terra». </a:t>
            </a:r>
            <a:r>
              <a:rPr lang="it-IT" sz="2000" i="1" dirty="0">
                <a:solidFill>
                  <a:srgbClr val="C0504D"/>
                </a:solidFill>
              </a:rPr>
              <a:t> </a:t>
            </a:r>
            <a:endParaRPr lang="it-IT" sz="2400" i="1" dirty="0">
              <a:solidFill>
                <a:srgbClr val="C0504D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7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00100" y="2260600"/>
            <a:ext cx="7518400" cy="1354138"/>
          </a:xfrm>
        </p:spPr>
        <p:txBody>
          <a:bodyPr>
            <a:noAutofit/>
          </a:bodyPr>
          <a:lstStyle/>
          <a:p>
            <a:r>
              <a:rPr lang="it-IT" sz="4800" b="1" dirty="0" smtClean="0">
                <a:solidFill>
                  <a:srgbClr val="C0504D"/>
                </a:solidFill>
              </a:rPr>
              <a:t>PARTE PRIMA: </a:t>
            </a:r>
            <a:r>
              <a:rPr lang="it-IT" b="1" dirty="0" smtClean="0">
                <a:solidFill>
                  <a:srgbClr val="C0504D"/>
                </a:solidFill>
              </a:rPr>
              <a:t/>
            </a:r>
            <a:br>
              <a:rPr lang="it-IT" b="1" dirty="0" smtClean="0">
                <a:solidFill>
                  <a:srgbClr val="C0504D"/>
                </a:solidFill>
              </a:rPr>
            </a:br>
            <a:r>
              <a:rPr lang="it-IT" b="1" dirty="0" smtClean="0">
                <a:solidFill>
                  <a:srgbClr val="C0504D"/>
                </a:solidFill>
              </a:rPr>
              <a:t>L’URGENZA DI COMUNICARE</a:t>
            </a:r>
            <a:endParaRPr lang="it-IT" b="1" dirty="0">
              <a:solidFill>
                <a:srgbClr val="C0504D"/>
              </a:solidFill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9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457200" y="411108"/>
            <a:ext cx="8229600" cy="7572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600" b="1" dirty="0" smtClean="0">
                <a:solidFill>
                  <a:srgbClr val="C0504D"/>
                </a:solidFill>
              </a:rPr>
              <a:t>IL PENSIERO CHE ANTICIPA LA SCOPERTA</a:t>
            </a:r>
            <a:endParaRPr lang="it-IT" sz="3600" b="1" dirty="0">
              <a:solidFill>
                <a:srgbClr val="C0504D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784103" y="1717383"/>
            <a:ext cx="7821879" cy="1526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endParaRPr lang="fr-FR" sz="2400" dirty="0" smtClean="0"/>
          </a:p>
        </p:txBody>
      </p:sp>
      <p:sp>
        <p:nvSpPr>
          <p:cNvPr id="6" name="CasellaDiTesto 5"/>
          <p:cNvSpPr txBox="1"/>
          <p:nvPr/>
        </p:nvSpPr>
        <p:spPr>
          <a:xfrm>
            <a:off x="1200726" y="5299364"/>
            <a:ext cx="3798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784103" y="1482707"/>
            <a:ext cx="7729682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i="1" dirty="0" smtClean="0"/>
              <a:t>“Noi </a:t>
            </a:r>
            <a:r>
              <a:rPr lang="it-IT" sz="2400" i="1" dirty="0"/>
              <a:t>prepariamo l’avvenire creando un’immagine interiore dell’ambiente. </a:t>
            </a:r>
            <a:endParaRPr lang="it-IT" sz="2400" i="1" dirty="0" smtClean="0"/>
          </a:p>
          <a:p>
            <a:pPr algn="ctr">
              <a:lnSpc>
                <a:spcPct val="90000"/>
              </a:lnSpc>
            </a:pPr>
            <a:r>
              <a:rPr lang="it-IT" sz="2400" i="1" dirty="0" smtClean="0"/>
              <a:t>Ciò </a:t>
            </a:r>
            <a:r>
              <a:rPr lang="it-IT" sz="2400" i="1" dirty="0"/>
              <a:t>non è indifferente: per vivere bisogna anticipare, e anticipare presuppone costruire un’immagine interiore del contesto nel quale viviamo</a:t>
            </a:r>
            <a:r>
              <a:rPr lang="it-IT" sz="2400" i="1" dirty="0" smtClean="0"/>
              <a:t>.</a:t>
            </a:r>
          </a:p>
          <a:p>
            <a:pPr algn="ctr">
              <a:lnSpc>
                <a:spcPct val="90000"/>
              </a:lnSpc>
            </a:pPr>
            <a:r>
              <a:rPr lang="it-IT" sz="2400" i="1" dirty="0" smtClean="0"/>
              <a:t> </a:t>
            </a:r>
            <a:r>
              <a:rPr lang="it-IT" sz="2400" i="1" dirty="0"/>
              <a:t>E’ questo che permette di fare delle scelte. </a:t>
            </a:r>
            <a:endParaRPr lang="it-IT" sz="2400" i="1" dirty="0" smtClean="0"/>
          </a:p>
          <a:p>
            <a:pPr algn="ctr">
              <a:lnSpc>
                <a:spcPct val="90000"/>
              </a:lnSpc>
            </a:pPr>
            <a:r>
              <a:rPr lang="it-IT" sz="2400" i="1" dirty="0" smtClean="0"/>
              <a:t>E</a:t>
            </a:r>
            <a:r>
              <a:rPr lang="it-IT" sz="2400" i="1" dirty="0"/>
              <a:t>’ utile, per conseguenza, lasciare abbastanza spazio per questo processo……… </a:t>
            </a:r>
            <a:endParaRPr lang="it-IT" sz="2400" i="1" dirty="0" smtClean="0"/>
          </a:p>
          <a:p>
            <a:pPr algn="ctr">
              <a:lnSpc>
                <a:spcPct val="90000"/>
              </a:lnSpc>
            </a:pPr>
            <a:endParaRPr lang="it-IT" sz="2400" i="1" dirty="0" smtClean="0"/>
          </a:p>
          <a:p>
            <a:pPr algn="ctr">
              <a:lnSpc>
                <a:spcPct val="90000"/>
              </a:lnSpc>
            </a:pPr>
            <a:r>
              <a:rPr lang="it-IT" sz="2400" b="1" i="1" dirty="0">
                <a:solidFill>
                  <a:srgbClr val="C0504D"/>
                </a:solidFill>
              </a:rPr>
              <a:t>P</a:t>
            </a:r>
            <a:r>
              <a:rPr lang="it-IT" sz="2400" b="1" i="1" dirty="0" smtClean="0">
                <a:solidFill>
                  <a:srgbClr val="C0504D"/>
                </a:solidFill>
              </a:rPr>
              <a:t>er </a:t>
            </a:r>
            <a:r>
              <a:rPr lang="it-IT" sz="2400" b="1" i="1" dirty="0">
                <a:solidFill>
                  <a:srgbClr val="C0504D"/>
                </a:solidFill>
              </a:rPr>
              <a:t>l’uomo l’anticipazione, che è il preludio </a:t>
            </a:r>
            <a:r>
              <a:rPr lang="it-IT" sz="2400" b="1" i="1" dirty="0" smtClean="0">
                <a:solidFill>
                  <a:srgbClr val="C0504D"/>
                </a:solidFill>
              </a:rPr>
              <a:t>della </a:t>
            </a:r>
            <a:r>
              <a:rPr lang="it-IT" sz="2400" b="1" i="1" dirty="0">
                <a:solidFill>
                  <a:srgbClr val="C0504D"/>
                </a:solidFill>
              </a:rPr>
              <a:t>scoperta, avviene in seno a una particolare cultura e in una particolare </a:t>
            </a:r>
            <a:r>
              <a:rPr lang="it-IT" sz="2400" b="1" i="1" dirty="0" smtClean="0">
                <a:solidFill>
                  <a:srgbClr val="C0504D"/>
                </a:solidFill>
              </a:rPr>
              <a:t>lingua” </a:t>
            </a:r>
          </a:p>
          <a:p>
            <a:pPr algn="ctr">
              <a:lnSpc>
                <a:spcPct val="90000"/>
              </a:lnSpc>
            </a:pPr>
            <a:endParaRPr lang="it-IT" sz="2000" b="1" i="1" dirty="0" smtClean="0">
              <a:solidFill>
                <a:srgbClr val="C0504D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it-IT" sz="2000" b="1" i="1" dirty="0" smtClean="0">
                <a:solidFill>
                  <a:srgbClr val="C0504D"/>
                </a:solidFill>
              </a:rPr>
              <a:t>   </a:t>
            </a:r>
            <a:r>
              <a:rPr lang="it-IT" sz="2000" i="1" dirty="0" smtClean="0"/>
              <a:t>(</a:t>
            </a:r>
            <a:r>
              <a:rPr lang="fr-FR" sz="2000" dirty="0"/>
              <a:t>A. </a:t>
            </a:r>
            <a:r>
              <a:rPr lang="fr-FR" sz="2000" dirty="0" err="1"/>
              <a:t>Danchin</a:t>
            </a:r>
            <a:r>
              <a:rPr lang="fr-FR" sz="2000" dirty="0"/>
              <a:t>,</a:t>
            </a:r>
            <a:r>
              <a:rPr lang="fr-FR" sz="2000" i="1" dirty="0"/>
              <a:t> Les langues de la découverte </a:t>
            </a:r>
            <a:r>
              <a:rPr lang="fr-FR" sz="2000" i="1" dirty="0" smtClean="0"/>
              <a:t>scientifique, 2010</a:t>
            </a:r>
            <a:r>
              <a:rPr lang="it-IT" sz="2000" i="1" dirty="0" smtClean="0"/>
              <a:t>)</a:t>
            </a:r>
            <a:r>
              <a:rPr lang="it-IT" sz="2400" i="1" dirty="0" smtClean="0"/>
              <a:t>.</a:t>
            </a:r>
            <a:endParaRPr lang="fr-CA" sz="22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3600" y="1587500"/>
            <a:ext cx="7556500" cy="158749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400" b="1" i="1" dirty="0">
                <a:solidFill>
                  <a:srgbClr val="C0504D"/>
                </a:solidFill>
              </a:rPr>
              <a:t>L’unicità di ogni lingua</a:t>
            </a:r>
            <a:r>
              <a:rPr lang="it-IT" sz="2400" b="1" dirty="0">
                <a:solidFill>
                  <a:srgbClr val="C0504D"/>
                </a:solidFill>
              </a:rPr>
              <a:t> non è nelle singole parole ma nella </a:t>
            </a:r>
            <a:r>
              <a:rPr lang="it-IT" sz="2400" b="1" dirty="0" smtClean="0">
                <a:solidFill>
                  <a:srgbClr val="C0504D"/>
                </a:solidFill>
              </a:rPr>
              <a:t>rete che </a:t>
            </a:r>
            <a:r>
              <a:rPr lang="it-IT" sz="2400" b="1" dirty="0">
                <a:solidFill>
                  <a:srgbClr val="C0504D"/>
                </a:solidFill>
              </a:rPr>
              <a:t>le </a:t>
            </a:r>
            <a:r>
              <a:rPr lang="it-IT" sz="2400" b="1" dirty="0" smtClean="0">
                <a:solidFill>
                  <a:srgbClr val="C0504D"/>
                </a:solidFill>
              </a:rPr>
              <a:t>avvolge</a:t>
            </a:r>
            <a:r>
              <a:rPr lang="it-IT" sz="2400" b="1" dirty="0" smtClean="0">
                <a:solidFill>
                  <a:schemeClr val="accent2"/>
                </a:solidFill>
              </a:rPr>
              <a:t>: la storia vi </a:t>
            </a:r>
            <a:r>
              <a:rPr lang="it-IT" sz="2400" b="1" dirty="0">
                <a:solidFill>
                  <a:schemeClr val="accent2"/>
                </a:solidFill>
              </a:rPr>
              <a:t>accumula </a:t>
            </a:r>
            <a:r>
              <a:rPr lang="it-IT" sz="2400" b="1" dirty="0" smtClean="0">
                <a:solidFill>
                  <a:schemeClr val="accent2"/>
                </a:solidFill>
              </a:rPr>
              <a:t>una </a:t>
            </a:r>
            <a:r>
              <a:rPr lang="it-IT" sz="2400" b="1" dirty="0">
                <a:solidFill>
                  <a:schemeClr val="accent2"/>
                </a:solidFill>
              </a:rPr>
              <a:t>grande molteplicità di </a:t>
            </a:r>
            <a:r>
              <a:rPr lang="it-IT" sz="2400" b="1" dirty="0" smtClean="0">
                <a:solidFill>
                  <a:schemeClr val="accent2"/>
                </a:solidFill>
              </a:rPr>
              <a:t>significati, immergendole in </a:t>
            </a:r>
            <a:r>
              <a:rPr lang="it-IT" sz="2400" b="1" dirty="0">
                <a:solidFill>
                  <a:schemeClr val="accent2"/>
                </a:solidFill>
              </a:rPr>
              <a:t>una rete </a:t>
            </a:r>
            <a:r>
              <a:rPr lang="it-IT" sz="2400" b="1" dirty="0" smtClean="0">
                <a:solidFill>
                  <a:schemeClr val="accent2"/>
                </a:solidFill>
              </a:rPr>
              <a:t>semantica </a:t>
            </a:r>
            <a:r>
              <a:rPr lang="it-IT" sz="2400" b="1" dirty="0">
                <a:solidFill>
                  <a:schemeClr val="accent2"/>
                </a:solidFill>
              </a:rPr>
              <a:t>a limiti indefiniti </a:t>
            </a:r>
            <a:endParaRPr lang="it-IT" sz="2400" b="1" i="1" dirty="0" smtClean="0">
              <a:solidFill>
                <a:schemeClr val="accent2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71500" y="426162"/>
            <a:ext cx="8229600" cy="996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600" b="1" dirty="0">
                <a:solidFill>
                  <a:srgbClr val="C0504D"/>
                </a:solidFill>
              </a:rPr>
              <a:t>L’IMPRONTA DELLA </a:t>
            </a:r>
            <a:r>
              <a:rPr lang="fr-FR" sz="3600" b="1" dirty="0" smtClean="0">
                <a:solidFill>
                  <a:srgbClr val="C0504D"/>
                </a:solidFill>
              </a:rPr>
              <a:t>STORIA NELLA RETE DELLE PAROLE</a:t>
            </a:r>
            <a:endParaRPr lang="it-IT" sz="3600" b="1" dirty="0">
              <a:solidFill>
                <a:srgbClr val="C0504D"/>
              </a:solidFill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736600" y="3302006"/>
            <a:ext cx="7683500" cy="901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2400" dirty="0" smtClean="0"/>
              <a:t>Le </a:t>
            </a:r>
            <a:r>
              <a:rPr lang="it-IT" sz="2400" dirty="0"/>
              <a:t>parole isolate non significano nulla senza la collezione di tutti i contesti nei quali possono essere usate. </a:t>
            </a:r>
          </a:p>
          <a:p>
            <a:pPr marL="0" indent="0" algn="ctr">
              <a:buFont typeface="Arial"/>
              <a:buNone/>
            </a:pPr>
            <a:endParaRPr lang="it-IT" sz="2400" dirty="0" smtClean="0"/>
          </a:p>
          <a:p>
            <a:pPr marL="0" indent="0" algn="ctr">
              <a:buFont typeface="Arial"/>
              <a:buNone/>
            </a:pPr>
            <a:endParaRPr lang="it-IT" sz="2400" dirty="0" smtClean="0"/>
          </a:p>
          <a:p>
            <a:pPr marL="0" indent="0" algn="ctr">
              <a:buFont typeface="Arial"/>
              <a:buNone/>
            </a:pPr>
            <a:endParaRPr lang="it-IT" sz="2400" dirty="0" smtClean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63600" y="4191000"/>
            <a:ext cx="7556500" cy="19177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/>
              <a:buNone/>
            </a:pPr>
            <a:r>
              <a:rPr lang="it-IT" sz="2400" dirty="0" smtClean="0"/>
              <a:t>E’ compito di chi ascolta determinare quale significato debba essere inteso in ogni momento, decifrando le intenzioni di chi parla. </a:t>
            </a:r>
          </a:p>
          <a:p>
            <a:pPr marL="0" indent="0" algn="ctr">
              <a:lnSpc>
                <a:spcPct val="90000"/>
              </a:lnSpc>
              <a:buFont typeface="Arial"/>
              <a:buNone/>
            </a:pPr>
            <a:r>
              <a:rPr lang="it-IT" sz="2400" dirty="0" smtClean="0"/>
              <a:t>In genere il messaggio funziona perché chi lo riceve lo situa nel contesto in cui esso viene  trasmesso. </a:t>
            </a:r>
          </a:p>
        </p:txBody>
      </p:sp>
    </p:spTree>
    <p:extLst>
      <p:ext uri="{BB962C8B-B14F-4D97-AF65-F5344CB8AC3E}">
        <p14:creationId xmlns:p14="http://schemas.microsoft.com/office/powerpoint/2010/main" val="4142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558800" y="266700"/>
            <a:ext cx="8229600" cy="87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600" b="1" dirty="0" smtClean="0">
                <a:solidFill>
                  <a:srgbClr val="C0504D"/>
                </a:solidFill>
              </a:rPr>
              <a:t>UN ESEMPIO IN LINGUA INGLESE: DA «</a:t>
            </a:r>
            <a:r>
              <a:rPr lang="fr-FR" sz="3600" b="1" i="1" dirty="0" smtClean="0">
                <a:solidFill>
                  <a:srgbClr val="C0504D"/>
                </a:solidFill>
              </a:rPr>
              <a:t>WORD»</a:t>
            </a:r>
            <a:r>
              <a:rPr lang="fr-FR" sz="3600" b="1" i="1" dirty="0">
                <a:solidFill>
                  <a:srgbClr val="C0504D"/>
                </a:solidFill>
              </a:rPr>
              <a:t> </a:t>
            </a:r>
            <a:r>
              <a:rPr lang="fr-FR" sz="3600" b="1" i="1" dirty="0" smtClean="0">
                <a:solidFill>
                  <a:srgbClr val="C0504D"/>
                </a:solidFill>
              </a:rPr>
              <a:t> A «DISCUSSION »  A  «BIBLE»</a:t>
            </a:r>
            <a:endParaRPr lang="it-IT" sz="3600" b="1" i="1" dirty="0">
              <a:solidFill>
                <a:srgbClr val="C0504D"/>
              </a:solidFill>
            </a:endParaRPr>
          </a:p>
        </p:txBody>
      </p:sp>
      <p:grpSp>
        <p:nvGrpSpPr>
          <p:cNvPr id="16" name="Gruppo 15"/>
          <p:cNvGrpSpPr/>
          <p:nvPr/>
        </p:nvGrpSpPr>
        <p:grpSpPr>
          <a:xfrm>
            <a:off x="903415" y="1308099"/>
            <a:ext cx="7581900" cy="5073650"/>
            <a:chOff x="903415" y="1193799"/>
            <a:chExt cx="7581900" cy="5073650"/>
          </a:xfrm>
        </p:grpSpPr>
        <p:grpSp>
          <p:nvGrpSpPr>
            <p:cNvPr id="3" name="Gruppo 2"/>
            <p:cNvGrpSpPr/>
            <p:nvPr/>
          </p:nvGrpSpPr>
          <p:grpSpPr>
            <a:xfrm>
              <a:off x="903415" y="1193799"/>
              <a:ext cx="7581900" cy="5073650"/>
              <a:chOff x="935199" y="556164"/>
              <a:chExt cx="8173210" cy="5829367"/>
            </a:xfrm>
          </p:grpSpPr>
          <p:pic>
            <p:nvPicPr>
              <p:cNvPr id="6" name="Immagine 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colorTemperature colorTemp="72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</a:extLst>
              </a:blip>
              <a:srcRect r="6753"/>
              <a:stretch/>
            </p:blipFill>
            <p:spPr>
              <a:xfrm>
                <a:off x="935199" y="556164"/>
                <a:ext cx="8036305" cy="5829367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2" name="CasellaDiTesto 1"/>
              <p:cNvSpPr txBox="1"/>
              <p:nvPr/>
            </p:nvSpPr>
            <p:spPr>
              <a:xfrm>
                <a:off x="6765490" y="5006414"/>
                <a:ext cx="2342919" cy="1379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IT" u="sng" dirty="0" smtClean="0">
                    <a:solidFill>
                      <a:schemeClr val="tx2"/>
                    </a:solidFill>
                    <a:hlinkClick r:id="rId4"/>
                  </a:rPr>
                  <a:t>WordNet </a:t>
                </a:r>
                <a:r>
                  <a:rPr lang="it-IT" u="sng" dirty="0">
                    <a:solidFill>
                      <a:schemeClr val="tx2"/>
                    </a:solidFill>
                    <a:hlinkClick r:id="rId4"/>
                  </a:rPr>
                  <a:t>project of Princeton </a:t>
                </a:r>
                <a:r>
                  <a:rPr lang="it-IT" u="sng" dirty="0" smtClean="0">
                    <a:solidFill>
                      <a:schemeClr val="tx2"/>
                    </a:solidFill>
                    <a:hlinkClick r:id="rId4"/>
                  </a:rPr>
                  <a:t>University</a:t>
                </a:r>
                <a:r>
                  <a:rPr lang="it-IT" u="sng" dirty="0" smtClean="0">
                    <a:solidFill>
                      <a:schemeClr val="tx2"/>
                    </a:solidFill>
                  </a:rPr>
                  <a:t> </a:t>
                </a:r>
                <a:r>
                  <a:rPr lang="it-IT" dirty="0" err="1">
                    <a:solidFill>
                      <a:schemeClr val="tx2"/>
                    </a:solidFill>
                  </a:rPr>
                  <a:t>You</a:t>
                </a:r>
                <a:r>
                  <a:rPr lang="it-IT" dirty="0">
                    <a:solidFill>
                      <a:schemeClr val="tx2"/>
                    </a:solidFill>
                  </a:rPr>
                  <a:t> can download </a:t>
                </a:r>
                <a:r>
                  <a:rPr lang="it-IT" dirty="0" err="1">
                    <a:solidFill>
                      <a:schemeClr val="tx2"/>
                    </a:solidFill>
                  </a:rPr>
                  <a:t>it</a:t>
                </a:r>
                <a:r>
                  <a:rPr lang="it-IT" dirty="0">
                    <a:solidFill>
                      <a:schemeClr val="tx2"/>
                    </a:solidFill>
                  </a:rPr>
                  <a:t> for free.</a:t>
                </a:r>
              </a:p>
            </p:txBody>
          </p:sp>
        </p:grpSp>
        <p:sp>
          <p:nvSpPr>
            <p:cNvPr id="5" name="Ovale 4"/>
            <p:cNvSpPr/>
            <p:nvPr/>
          </p:nvSpPr>
          <p:spPr>
            <a:xfrm>
              <a:off x="5397500" y="2089150"/>
              <a:ext cx="914400" cy="730250"/>
            </a:xfrm>
            <a:prstGeom prst="ellipse">
              <a:avLst/>
            </a:prstGeom>
            <a:noFill/>
            <a:ln w="38100" cmpd="sng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Ovale 7"/>
            <p:cNvSpPr/>
            <p:nvPr/>
          </p:nvSpPr>
          <p:spPr>
            <a:xfrm>
              <a:off x="1892300" y="2679700"/>
              <a:ext cx="685800" cy="698500"/>
            </a:xfrm>
            <a:prstGeom prst="ellipse">
              <a:avLst/>
            </a:prstGeom>
            <a:noFill/>
            <a:ln w="28575" cmpd="sng">
              <a:solidFill>
                <a:srgbClr val="C0504D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5" name="Ovale 14"/>
          <p:cNvSpPr/>
          <p:nvPr/>
        </p:nvSpPr>
        <p:spPr>
          <a:xfrm>
            <a:off x="3581400" y="3213100"/>
            <a:ext cx="914400" cy="730250"/>
          </a:xfrm>
          <a:prstGeom prst="ellipse">
            <a:avLst/>
          </a:prstGeom>
          <a:noFill/>
          <a:ln w="38100" cmpd="sng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1003300" y="1498600"/>
            <a:ext cx="2806700" cy="2222500"/>
          </a:xfrm>
          <a:prstGeom prst="ellipse">
            <a:avLst/>
          </a:prstGeom>
          <a:solidFill>
            <a:srgbClr val="FF6600">
              <a:alpha val="2000"/>
            </a:srgbClr>
          </a:solidFill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349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275935" y="199204"/>
            <a:ext cx="8525164" cy="1036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600" b="1" dirty="0" smtClean="0">
                <a:solidFill>
                  <a:srgbClr val="C0504D"/>
                </a:solidFill>
              </a:rPr>
              <a:t>I DOMINI DOVE  IL NOSTRO LESSICO MENTALE E’ STATO CABLATO</a:t>
            </a:r>
            <a:endParaRPr lang="it-IT" sz="3600" b="1" dirty="0">
              <a:solidFill>
                <a:srgbClr val="C0504D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92897" y="1225555"/>
            <a:ext cx="7821879" cy="1526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endParaRPr lang="fr-FR" sz="2400" dirty="0" smtClean="0"/>
          </a:p>
        </p:txBody>
      </p:sp>
      <p:sp>
        <p:nvSpPr>
          <p:cNvPr id="8" name="Rettangolo 7"/>
          <p:cNvSpPr/>
          <p:nvPr/>
        </p:nvSpPr>
        <p:spPr>
          <a:xfrm>
            <a:off x="692897" y="2702072"/>
            <a:ext cx="7823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300" b="1" i="1" dirty="0" smtClean="0">
                <a:solidFill>
                  <a:srgbClr val="C0504D"/>
                </a:solidFill>
              </a:rPr>
              <a:t>Qui la lingua  materna  ha una maggiore capacità di dar vita ai pensieri e di trasformarli in parole chiare. Qui una parola ne veicola altre, con una ricchezza che una lingua secondaria difficilmente ricrea.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92897" y="4236869"/>
            <a:ext cx="7902697" cy="192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200" dirty="0" smtClean="0"/>
              <a:t>Nel terreno dove nascono le nuove idee, anche le scienze riscoprono la pluralità delle lingue storiche e le loro connessioni con il patrimonio culturale che le alimenta</a:t>
            </a:r>
            <a:r>
              <a:rPr lang="fr-CA" sz="2200" dirty="0" smtClean="0"/>
              <a:t>:</a:t>
            </a:r>
          </a:p>
          <a:p>
            <a:pPr algn="ctr">
              <a:lnSpc>
                <a:spcPct val="90000"/>
              </a:lnSpc>
            </a:pPr>
            <a:r>
              <a:rPr lang="fr-CA" sz="2200" dirty="0" smtClean="0"/>
              <a:t>  </a:t>
            </a:r>
            <a:r>
              <a:rPr lang="en-GB" sz="2200" b="1" i="1" dirty="0" smtClean="0">
                <a:solidFill>
                  <a:srgbClr val="C0504D"/>
                </a:solidFill>
              </a:rPr>
              <a:t>“The </a:t>
            </a:r>
            <a:r>
              <a:rPr lang="en-GB" sz="2200" b="1" i="1" dirty="0">
                <a:solidFill>
                  <a:srgbClr val="C0504D"/>
                </a:solidFill>
              </a:rPr>
              <a:t>most creative thinking tends to be done in the language in which a person feels most at home</a:t>
            </a:r>
            <a:r>
              <a:rPr lang="en-GB" sz="2200" i="1" dirty="0">
                <a:solidFill>
                  <a:srgbClr val="C0504D"/>
                </a:solidFill>
              </a:rPr>
              <a:t>” </a:t>
            </a:r>
            <a:endParaRPr lang="en-GB" sz="2200" i="1" dirty="0" smtClean="0">
              <a:solidFill>
                <a:srgbClr val="C0504D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GB" sz="2200" i="1" dirty="0" smtClean="0">
                <a:solidFill>
                  <a:srgbClr val="C0504D"/>
                </a:solidFill>
              </a:rPr>
              <a:t> </a:t>
            </a:r>
            <a:r>
              <a:rPr lang="en-GB" i="1" dirty="0" smtClean="0">
                <a:solidFill>
                  <a:srgbClr val="C0504D"/>
                </a:solidFill>
              </a:rPr>
              <a:t>(</a:t>
            </a:r>
            <a:r>
              <a:rPr lang="en-GB" i="1" dirty="0" err="1" smtClean="0">
                <a:solidFill>
                  <a:srgbClr val="C0504D"/>
                </a:solidFill>
              </a:rPr>
              <a:t>Lafforgue</a:t>
            </a:r>
            <a:r>
              <a:rPr lang="en-GB" i="1" dirty="0" smtClean="0">
                <a:solidFill>
                  <a:srgbClr val="C0504D"/>
                </a:solidFill>
              </a:rPr>
              <a:t>, </a:t>
            </a:r>
            <a:r>
              <a:rPr lang="en-GB" i="1" dirty="0" err="1" smtClean="0">
                <a:solidFill>
                  <a:srgbClr val="C0504D"/>
                </a:solidFill>
              </a:rPr>
              <a:t>medaglia</a:t>
            </a:r>
            <a:r>
              <a:rPr lang="en-GB" i="1" dirty="0" smtClean="0">
                <a:solidFill>
                  <a:srgbClr val="C0504D"/>
                </a:solidFill>
              </a:rPr>
              <a:t> Fields, 2005, </a:t>
            </a:r>
            <a:r>
              <a:rPr lang="it-IT" i="1" dirty="0" smtClean="0">
                <a:solidFill>
                  <a:schemeClr val="accent2"/>
                </a:solidFill>
              </a:rPr>
              <a:t>Nature </a:t>
            </a:r>
            <a:r>
              <a:rPr lang="en-GB" i="1" dirty="0" smtClean="0">
                <a:solidFill>
                  <a:schemeClr val="accent2"/>
                </a:solidFill>
              </a:rPr>
              <a:t>,</a:t>
            </a:r>
            <a:r>
              <a:rPr lang="en-GB" dirty="0" smtClean="0">
                <a:solidFill>
                  <a:schemeClr val="accent2"/>
                </a:solidFill>
              </a:rPr>
              <a:t> </a:t>
            </a:r>
            <a:r>
              <a:rPr lang="en-GB" dirty="0" err="1" smtClean="0">
                <a:solidFill>
                  <a:schemeClr val="accent2"/>
                </a:solidFill>
              </a:rPr>
              <a:t>vol</a:t>
            </a:r>
            <a:r>
              <a:rPr lang="en-GB" dirty="0" smtClean="0">
                <a:solidFill>
                  <a:schemeClr val="accent2"/>
                </a:solidFill>
              </a:rPr>
              <a:t>  519,154</a:t>
            </a:r>
            <a:r>
              <a:rPr lang="en-GB" dirty="0">
                <a:solidFill>
                  <a:schemeClr val="accent2"/>
                </a:solidFill>
              </a:rPr>
              <a:t>, 12 MARCH 2015 </a:t>
            </a:r>
            <a:r>
              <a:rPr lang="en-GB" dirty="0" smtClean="0">
                <a:solidFill>
                  <a:schemeClr val="accent2"/>
                </a:solidFill>
              </a:rPr>
              <a:t>)</a:t>
            </a:r>
            <a:endParaRPr lang="fr-CA" dirty="0">
              <a:solidFill>
                <a:schemeClr val="accent2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802412" y="1606387"/>
            <a:ext cx="7712364" cy="109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/>
              <a:t>Nel colloquio con noi stessi dobbiamo poterci avvalere dei processi che si svolgono nell’area profonda dove è stato </a:t>
            </a:r>
            <a:r>
              <a:rPr lang="it-IT" sz="2400" b="1" dirty="0"/>
              <a:t>primariamente </a:t>
            </a:r>
            <a:r>
              <a:rPr lang="it-IT" sz="2400" b="1" i="1" dirty="0"/>
              <a:t>cablato</a:t>
            </a:r>
            <a:r>
              <a:rPr lang="it-IT" sz="2400" b="1" dirty="0"/>
              <a:t> il nostro lessico mentale</a:t>
            </a:r>
            <a:r>
              <a:rPr lang="it-IT" sz="2400" dirty="0"/>
              <a:t> </a:t>
            </a:r>
            <a:r>
              <a:rPr lang="fr-CA" sz="2300" i="1" dirty="0" smtClean="0"/>
              <a:t>. </a:t>
            </a:r>
            <a:endParaRPr lang="fr-CA" sz="2300" i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09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3860800"/>
            <a:ext cx="8229600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it-IT" sz="2400" b="1" i="1" dirty="0"/>
              <a:t>“L’attività intellettuale richiede </a:t>
            </a:r>
            <a:r>
              <a:rPr lang="it-IT" sz="2400" b="1" i="1" dirty="0" smtClean="0"/>
              <a:t>una lingua</a:t>
            </a:r>
            <a:r>
              <a:rPr lang="it-IT" sz="2400" b="1" i="1" dirty="0"/>
              <a:t>”</a:t>
            </a:r>
            <a:r>
              <a:rPr lang="it-IT" sz="2400" i="1" dirty="0" smtClean="0"/>
              <a:t>… </a:t>
            </a:r>
          </a:p>
          <a:p>
            <a:pPr marL="0" indent="0" algn="ctr">
              <a:buNone/>
            </a:pPr>
            <a:r>
              <a:rPr lang="it-IT" sz="2400" b="1" i="1" dirty="0" smtClean="0"/>
              <a:t>”</a:t>
            </a:r>
            <a:r>
              <a:rPr lang="it-IT" sz="2400" b="1" i="1" dirty="0"/>
              <a:t>Rimaniamo legati ai vincoli  della storia, siamo incatenati alle parole delle lingue umane:  intraducibili eppure intellegibili,  frustranti eppure infinitamente seducenti</a:t>
            </a:r>
            <a:r>
              <a:rPr lang="it-IT" sz="2400" b="1" dirty="0" smtClean="0"/>
              <a:t>” </a:t>
            </a:r>
          </a:p>
          <a:p>
            <a:pPr marL="0" indent="0" algn="r">
              <a:buNone/>
            </a:pPr>
            <a:r>
              <a:rPr lang="en-GB" sz="2000" i="1" dirty="0" err="1" smtClean="0">
                <a:solidFill>
                  <a:schemeClr val="accent2"/>
                </a:solidFill>
              </a:rPr>
              <a:t>Gordin</a:t>
            </a:r>
            <a:r>
              <a:rPr lang="en-GB" sz="2000" i="1" dirty="0" smtClean="0">
                <a:solidFill>
                  <a:schemeClr val="accent2"/>
                </a:solidFill>
              </a:rPr>
              <a:t>- Scientific </a:t>
            </a:r>
            <a:r>
              <a:rPr lang="en-GB" sz="2000" i="1" dirty="0" err="1" smtClean="0">
                <a:solidFill>
                  <a:schemeClr val="accent2"/>
                </a:solidFill>
              </a:rPr>
              <a:t>Babel:The</a:t>
            </a:r>
            <a:r>
              <a:rPr lang="en-GB" sz="2000" i="1" dirty="0" smtClean="0">
                <a:solidFill>
                  <a:schemeClr val="accent2"/>
                </a:solidFill>
              </a:rPr>
              <a:t> </a:t>
            </a:r>
            <a:r>
              <a:rPr lang="it-IT" sz="2000" i="1" dirty="0" smtClean="0">
                <a:solidFill>
                  <a:schemeClr val="accent2"/>
                </a:solidFill>
              </a:rPr>
              <a:t>Language </a:t>
            </a:r>
            <a:r>
              <a:rPr lang="it-IT" sz="2000" i="1" dirty="0">
                <a:solidFill>
                  <a:schemeClr val="accent2"/>
                </a:solidFill>
              </a:rPr>
              <a:t>of Science, 2015</a:t>
            </a:r>
            <a:r>
              <a:rPr lang="en-US" sz="2000" i="1" dirty="0"/>
              <a:t> </a:t>
            </a:r>
            <a:endParaRPr lang="it-IT" sz="2000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57200" y="586601"/>
            <a:ext cx="8229600" cy="1013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it-IT" sz="3600" b="1" dirty="0">
                <a:solidFill>
                  <a:srgbClr val="C0504D"/>
                </a:solidFill>
                <a:latin typeface="Arial" charset="0"/>
              </a:rPr>
              <a:t>LE </a:t>
            </a:r>
            <a:r>
              <a:rPr lang="it-IT" sz="3600" b="1" dirty="0" smtClean="0">
                <a:solidFill>
                  <a:srgbClr val="C0504D"/>
                </a:solidFill>
                <a:latin typeface="Arial" charset="0"/>
              </a:rPr>
              <a:t>LINGUE COME</a:t>
            </a:r>
            <a:endParaRPr lang="it-IT" sz="3600" b="1" dirty="0">
              <a:solidFill>
                <a:srgbClr val="C0504D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it-IT" sz="3600" b="1" dirty="0" smtClean="0">
                <a:solidFill>
                  <a:srgbClr val="C0504D"/>
                </a:solidFill>
                <a:latin typeface="Arial" charset="0"/>
              </a:rPr>
              <a:t>UNIVERSI PARALLELI</a:t>
            </a:r>
            <a:endParaRPr lang="it-IT" sz="3600" b="1" dirty="0">
              <a:solidFill>
                <a:srgbClr val="C0504D"/>
              </a:solidFill>
              <a:latin typeface="Arial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673100" y="21209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C0504D"/>
                </a:solidFill>
              </a:rPr>
              <a:t>Ogni </a:t>
            </a:r>
            <a:r>
              <a:rPr lang="it-IT" sz="2400" dirty="0">
                <a:solidFill>
                  <a:srgbClr val="C0504D"/>
                </a:solidFill>
              </a:rPr>
              <a:t>lingua riesce ad esprimere solo una parte della infinita realtà del mondo (Wittgenstein): per questo il colloquio tra lingue diverse arricchisce il pensiero di tutte</a:t>
            </a:r>
            <a:r>
              <a:rPr lang="it-IT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548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508000" y="1511300"/>
            <a:ext cx="8420100" cy="3086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5400" b="1" dirty="0" smtClean="0">
                <a:solidFill>
                  <a:srgbClr val="C0504D"/>
                </a:solidFill>
              </a:rPr>
              <a:t>PARTE TERZA:</a:t>
            </a:r>
            <a:r>
              <a:rPr lang="it-IT" b="1" dirty="0" smtClean="0">
                <a:solidFill>
                  <a:srgbClr val="C0504D"/>
                </a:solidFill>
              </a:rPr>
              <a:t> </a:t>
            </a:r>
            <a:r>
              <a:rPr lang="it-IT" b="1" dirty="0">
                <a:solidFill>
                  <a:srgbClr val="C0504D"/>
                </a:solidFill>
              </a:rPr>
              <a:t>MONOLINGUISMO O PLURILINGUISMO DI </a:t>
            </a:r>
            <a:r>
              <a:rPr lang="it-IT" b="1" dirty="0" smtClean="0">
                <a:solidFill>
                  <a:srgbClr val="C0504D"/>
                </a:solidFill>
              </a:rPr>
              <a:t>SCAMBIO ? </a:t>
            </a:r>
            <a:endParaRPr lang="it-IT" b="1" dirty="0">
              <a:solidFill>
                <a:srgbClr val="C0504D"/>
              </a:solidFill>
            </a:endParaRPr>
          </a:p>
        </p:txBody>
      </p:sp>
      <p:sp>
        <p:nvSpPr>
          <p:cNvPr id="6" name="Segnaposto numero diapositiva 1"/>
          <p:cNvSpPr txBox="1">
            <a:spLocks/>
          </p:cNvSpPr>
          <p:nvPr/>
        </p:nvSpPr>
        <p:spPr>
          <a:xfrm>
            <a:off x="6591300" y="6162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93C9C1-E4B1-BC41-B15D-8C17E0E6EA63}" type="slidenum">
              <a:rPr lang="it-IT" smtClean="0"/>
              <a:pPr/>
              <a:t>25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9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92545" y="403012"/>
            <a:ext cx="8508999" cy="894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t-IT" sz="3800" b="1" dirty="0" smtClean="0">
                <a:solidFill>
                  <a:schemeClr val="accent2"/>
                </a:solidFill>
              </a:rPr>
              <a:t>USCIRE DAL MONOLINGUISMO CON L’AIUTO DEL </a:t>
            </a:r>
            <a:r>
              <a:rPr lang="it-IT" sz="3800" b="1" i="1" dirty="0" smtClean="0">
                <a:solidFill>
                  <a:schemeClr val="accent2"/>
                </a:solidFill>
              </a:rPr>
              <a:t>WEB</a:t>
            </a:r>
            <a:r>
              <a:rPr lang="it-IT" sz="3800" b="1" dirty="0" smtClean="0">
                <a:solidFill>
                  <a:schemeClr val="accent2"/>
                </a:solidFill>
              </a:rPr>
              <a:t>?</a:t>
            </a:r>
            <a:endParaRPr lang="it-IT" sz="3800" b="1" dirty="0">
              <a:solidFill>
                <a:schemeClr val="accent2"/>
              </a:solidFill>
            </a:endParaRPr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84103" y="1717383"/>
            <a:ext cx="7821879" cy="1526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endParaRPr lang="fr-FR" sz="2400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1076203" y="1714363"/>
            <a:ext cx="7026397" cy="1760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/>
              <a:t>In </a:t>
            </a:r>
            <a:r>
              <a:rPr lang="it-IT" sz="2400" dirty="0"/>
              <a:t>un mondo dove l’inglese è la lingua globale, capace di dare</a:t>
            </a:r>
            <a:r>
              <a:rPr lang="it-IT" sz="2400" i="1" dirty="0"/>
              <a:t> </a:t>
            </a:r>
            <a:r>
              <a:rPr lang="it-IT" sz="2400" dirty="0"/>
              <a:t>notorietà universale alle nuove </a:t>
            </a:r>
            <a:r>
              <a:rPr lang="it-IT" sz="2400" dirty="0" smtClean="0"/>
              <a:t>conoscenze, è  </a:t>
            </a:r>
            <a:r>
              <a:rPr lang="it-IT" sz="2400" dirty="0"/>
              <a:t>possibile sostenere ancora </a:t>
            </a:r>
            <a:r>
              <a:rPr lang="it-IT" sz="2400" b="1" i="1" dirty="0"/>
              <a:t>il multilinguismo </a:t>
            </a:r>
            <a:r>
              <a:rPr lang="it-IT" sz="2400" dirty="0"/>
              <a:t>come strumento necessario per mantenere vive le diversità </a:t>
            </a:r>
            <a:r>
              <a:rPr lang="it-IT" sz="2400" dirty="0" smtClean="0"/>
              <a:t>culturali? 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41385" y="4929768"/>
            <a:ext cx="773908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C0504D"/>
                </a:solidFill>
              </a:rPr>
              <a:t>La risposta a queste domande è molto difficile, ma l’analisi delle associazioni linguistiche diffuse in rete può fornire qualche inattesa indicazione</a:t>
            </a:r>
            <a:endParaRPr lang="it-IT" sz="2400" b="1" dirty="0">
              <a:solidFill>
                <a:srgbClr val="C0504D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76203" y="3516665"/>
            <a:ext cx="7026397" cy="109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 smtClean="0"/>
              <a:t>Possiamo </a:t>
            </a:r>
            <a:r>
              <a:rPr lang="it-IT" sz="2400" dirty="0"/>
              <a:t>continuare a comunicare attraverso l’inglese veicolare, pur pensando nella lingua dove ciascuno si sente più in armonia con se stesso? </a:t>
            </a:r>
            <a:endParaRPr lang="fr-FR" sz="2400" i="1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6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38545" y="233832"/>
            <a:ext cx="8832273" cy="11400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800" b="1" dirty="0" smtClean="0">
                <a:solidFill>
                  <a:srgbClr val="C0504D"/>
                </a:solidFill>
              </a:rPr>
              <a:t>UNA PUBBLICAZIONE DI </a:t>
            </a:r>
            <a:r>
              <a:rPr lang="fr-FR" sz="3800" b="1" i="1" dirty="0" smtClean="0">
                <a:solidFill>
                  <a:srgbClr val="C0504D"/>
                </a:solidFill>
              </a:rPr>
              <a:t>PNAS</a:t>
            </a:r>
            <a:r>
              <a:rPr lang="fr-FR" sz="3800" b="1" dirty="0" smtClean="0">
                <a:solidFill>
                  <a:srgbClr val="C0504D"/>
                </a:solidFill>
              </a:rPr>
              <a:t>:  LEGAMI CHE PARLANO</a:t>
            </a:r>
            <a:endParaRPr lang="it-IT" sz="3800" b="1" dirty="0">
              <a:solidFill>
                <a:srgbClr val="C0504D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969049-F7CC-ED4C-BA7C-859A7DD4ECCF}" type="slidenum">
              <a:rPr lang="en-AU" sz="1400"/>
              <a:pPr eaLnBrk="1" hangingPunct="1"/>
              <a:t>27</a:t>
            </a:fld>
            <a:endParaRPr lang="en-AU" sz="14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784103" y="1717383"/>
            <a:ext cx="7821879" cy="1526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endParaRPr lang="fr-FR" sz="2400" dirty="0" smtClean="0"/>
          </a:p>
        </p:txBody>
      </p:sp>
      <p:sp>
        <p:nvSpPr>
          <p:cNvPr id="2" name="CasellaDiTesto 1"/>
          <p:cNvSpPr txBox="1"/>
          <p:nvPr/>
        </p:nvSpPr>
        <p:spPr>
          <a:xfrm>
            <a:off x="763505" y="1589385"/>
            <a:ext cx="7923294" cy="142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GB" sz="2400" b="1" dirty="0">
                <a:solidFill>
                  <a:srgbClr val="C0504D"/>
                </a:solidFill>
              </a:rPr>
              <a:t>“</a:t>
            </a:r>
            <a:r>
              <a:rPr lang="en-GB" sz="2400" b="1" i="1" dirty="0">
                <a:solidFill>
                  <a:srgbClr val="C0504D"/>
                </a:solidFill>
              </a:rPr>
              <a:t>Links that speak: The global language network and its association with global fame</a:t>
            </a:r>
            <a:r>
              <a:rPr lang="en-GB" sz="2400" b="1" i="1" dirty="0" smtClean="0">
                <a:solidFill>
                  <a:srgbClr val="C0504D"/>
                </a:solidFill>
              </a:rPr>
              <a:t>”</a:t>
            </a:r>
          </a:p>
          <a:p>
            <a:pPr algn="ctr">
              <a:lnSpc>
                <a:spcPct val="90000"/>
              </a:lnSpc>
            </a:pPr>
            <a:r>
              <a:rPr lang="en-US" sz="2400" i="1" dirty="0" smtClean="0"/>
              <a:t> </a:t>
            </a:r>
            <a:r>
              <a:rPr lang="it-IT" sz="2400" dirty="0" smtClean="0"/>
              <a:t>è il titolo di una  pubblicazione comparsa nei </a:t>
            </a:r>
            <a:r>
              <a:rPr lang="en-GB" sz="2400" i="1" dirty="0" smtClean="0"/>
              <a:t>Proceedings </a:t>
            </a:r>
            <a:r>
              <a:rPr lang="en-GB" sz="2400" i="1" dirty="0"/>
              <a:t>of the National Academy of Sciences (PNAS)</a:t>
            </a:r>
            <a:r>
              <a:rPr lang="en-US" sz="2400" i="1" dirty="0"/>
              <a:t> </a:t>
            </a:r>
            <a:r>
              <a:rPr lang="en-US" sz="2400" dirty="0" smtClean="0"/>
              <a:t>* </a:t>
            </a:r>
            <a:r>
              <a:rPr lang="en-US" sz="2400" dirty="0"/>
              <a:t>. 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649205" y="3282278"/>
            <a:ext cx="771236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/>
              <a:t>Il lavoro ha dei nomi celebri tra i suoi autori e ingloba  un numero assai elevato di dati ricavati da tre   </a:t>
            </a:r>
            <a:r>
              <a:rPr lang="it-IT" sz="2400" i="1" dirty="0" smtClean="0"/>
              <a:t>Global Language Networks</a:t>
            </a:r>
            <a:r>
              <a:rPr lang="it-IT" sz="2400" dirty="0" smtClean="0"/>
              <a:t> (GLN), che raccolgono contributi multilinguistici da tutta la rete, sotto forma di</a:t>
            </a:r>
          </a:p>
          <a:p>
            <a:pPr algn="ctr">
              <a:lnSpc>
                <a:spcPct val="90000"/>
              </a:lnSpc>
            </a:pPr>
            <a:r>
              <a:rPr lang="it-IT" sz="2400" b="1" dirty="0" smtClean="0">
                <a:solidFill>
                  <a:srgbClr val="C0504D"/>
                </a:solidFill>
              </a:rPr>
              <a:t>1-traduzioni di libri,  2- citazioni di Wikipedia, e                     3-messaggi di </a:t>
            </a:r>
            <a:r>
              <a:rPr lang="it-IT" sz="2400" b="1" dirty="0" err="1" smtClean="0">
                <a:solidFill>
                  <a:srgbClr val="C0504D"/>
                </a:solidFill>
              </a:rPr>
              <a:t>Twitter</a:t>
            </a:r>
            <a:endParaRPr lang="it-IT" sz="2400" b="1" dirty="0" smtClean="0">
              <a:solidFill>
                <a:srgbClr val="C0504D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63505" y="5818787"/>
            <a:ext cx="8011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(*</a:t>
            </a:r>
            <a:r>
              <a:rPr lang="fr-FR" dirty="0" err="1" smtClean="0"/>
              <a:t>S.Ronen</a:t>
            </a:r>
            <a:r>
              <a:rPr lang="fr-FR" dirty="0" smtClean="0"/>
              <a:t>, </a:t>
            </a:r>
            <a:r>
              <a:rPr lang="fr-FR" dirty="0"/>
              <a:t>B. Gonç</a:t>
            </a:r>
            <a:r>
              <a:rPr lang="nl-NL" dirty="0"/>
              <a:t>alves, KZ Hua, A.Vespignani, Steven Pinker, et C</a:t>
            </a:r>
            <a:r>
              <a:rPr lang="fr-FR" dirty="0"/>
              <a:t>é</a:t>
            </a:r>
            <a:r>
              <a:rPr lang="pt-PT" dirty="0"/>
              <a:t>sar A. Hidalgoa, 1PNAS | Publi</a:t>
            </a:r>
            <a:r>
              <a:rPr lang="fr-FR" dirty="0"/>
              <a:t>é en ligne le 15 Décembre, 2014 | E5617).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48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0" y="176019"/>
            <a:ext cx="8686800" cy="6436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600" b="1" dirty="0" smtClean="0">
                <a:solidFill>
                  <a:srgbClr val="C0504D"/>
                </a:solidFill>
              </a:rPr>
              <a:t> LINGUE COME </a:t>
            </a:r>
            <a:r>
              <a:rPr lang="fr-FR" sz="3600" b="1" i="1" dirty="0" smtClean="0">
                <a:solidFill>
                  <a:srgbClr val="C0504D"/>
                </a:solidFill>
              </a:rPr>
              <a:t>HUB</a:t>
            </a:r>
            <a:endParaRPr lang="it-IT" sz="3600" b="1" i="1" dirty="0">
              <a:solidFill>
                <a:srgbClr val="B90C13"/>
              </a:solidFill>
            </a:endParaRPr>
          </a:p>
        </p:txBody>
      </p:sp>
      <p:sp>
        <p:nvSpPr>
          <p:cNvPr id="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969049-F7CC-ED4C-BA7C-859A7DD4ECCF}" type="slidenum">
              <a:rPr lang="en-AU" sz="1400"/>
              <a:pPr eaLnBrk="1" hangingPunct="1"/>
              <a:t>28</a:t>
            </a:fld>
            <a:endParaRPr lang="en-AU" sz="1400" dirty="0"/>
          </a:p>
        </p:txBody>
      </p:sp>
      <p:sp>
        <p:nvSpPr>
          <p:cNvPr id="9" name="Rettangolo 8"/>
          <p:cNvSpPr/>
          <p:nvPr/>
        </p:nvSpPr>
        <p:spPr>
          <a:xfrm>
            <a:off x="369456" y="2067139"/>
            <a:ext cx="1824180" cy="455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it-IT" sz="2200" dirty="0" smtClean="0"/>
              <a:t>La novità è la definizione  delle lingue in termini di HUB,               secondo una   </a:t>
            </a:r>
            <a:r>
              <a:rPr lang="it-IT" sz="2200" b="1" dirty="0" smtClean="0">
                <a:solidFill>
                  <a:srgbClr val="C0504D"/>
                </a:solidFill>
              </a:rPr>
              <a:t>metafora  </a:t>
            </a:r>
            <a:r>
              <a:rPr lang="it-IT" sz="2200" b="1" i="1" dirty="0" err="1" smtClean="0">
                <a:solidFill>
                  <a:srgbClr val="C0504D"/>
                </a:solidFill>
              </a:rPr>
              <a:t>ciber</a:t>
            </a:r>
            <a:r>
              <a:rPr lang="it-IT" sz="2200" b="1" i="1" dirty="0" smtClean="0">
                <a:solidFill>
                  <a:srgbClr val="C0504D"/>
                </a:solidFill>
              </a:rPr>
              <a:t>-aeroportuale</a:t>
            </a:r>
            <a:r>
              <a:rPr lang="it-IT" sz="2200" b="1" dirty="0" smtClean="0">
                <a:solidFill>
                  <a:srgbClr val="C0504D"/>
                </a:solidFill>
              </a:rPr>
              <a:t>     </a:t>
            </a:r>
            <a:r>
              <a:rPr lang="it-IT" sz="2200" dirty="0" smtClean="0"/>
              <a:t>ben documentata  dalle immagini </a:t>
            </a:r>
            <a:r>
              <a:rPr lang="it-IT" dirty="0" smtClean="0">
                <a:solidFill>
                  <a:schemeClr val="accent2"/>
                </a:solidFill>
              </a:rPr>
              <a:t>(qui   la traduzione di  libri) </a:t>
            </a:r>
            <a:endParaRPr lang="it-IT" dirty="0">
              <a:solidFill>
                <a:schemeClr val="accent2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67233" y="750370"/>
            <a:ext cx="7923294" cy="1186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sz="2200" dirty="0" smtClean="0"/>
              <a:t> I </a:t>
            </a:r>
            <a:r>
              <a:rPr lang="it-IT" sz="2200" dirty="0" err="1" smtClean="0"/>
              <a:t>GLNs</a:t>
            </a:r>
            <a:r>
              <a:rPr lang="it-IT" sz="2200" dirty="0" smtClean="0"/>
              <a:t> – dicono gli autori – rivelano che le lingue del mondo presentano una struttura </a:t>
            </a:r>
            <a:r>
              <a:rPr lang="it-IT" sz="2200" i="1" dirty="0" smtClean="0"/>
              <a:t>gerarchica dominata da un  </a:t>
            </a:r>
            <a:r>
              <a:rPr lang="it-IT" sz="2200" i="1" dirty="0" smtClean="0">
                <a:solidFill>
                  <a:srgbClr val="B90C13"/>
                </a:solidFill>
              </a:rPr>
              <a:t>un  </a:t>
            </a:r>
            <a:r>
              <a:rPr lang="it-IT" sz="2200" i="1" dirty="0" err="1" smtClean="0">
                <a:solidFill>
                  <a:srgbClr val="B90C13"/>
                </a:solidFill>
              </a:rPr>
              <a:t>hub</a:t>
            </a:r>
            <a:r>
              <a:rPr lang="it-IT" sz="2200" i="1" dirty="0" smtClean="0">
                <a:solidFill>
                  <a:srgbClr val="B90C13"/>
                </a:solidFill>
              </a:rPr>
              <a:t> centrale</a:t>
            </a:r>
            <a:r>
              <a:rPr lang="it-IT" sz="2200" i="1" dirty="0" smtClean="0"/>
              <a:t>, che è l’Inglese, e </a:t>
            </a:r>
            <a:r>
              <a:rPr lang="it-IT" sz="2200" i="1" dirty="0" smtClean="0">
                <a:solidFill>
                  <a:srgbClr val="B90C13"/>
                </a:solidFill>
              </a:rPr>
              <a:t>un alone  di </a:t>
            </a:r>
            <a:r>
              <a:rPr lang="it-IT" sz="2200" i="1" dirty="0" err="1" smtClean="0">
                <a:solidFill>
                  <a:srgbClr val="B90C13"/>
                </a:solidFill>
              </a:rPr>
              <a:t>hub</a:t>
            </a:r>
            <a:r>
              <a:rPr lang="it-IT" sz="2200" i="1" dirty="0" smtClean="0">
                <a:solidFill>
                  <a:srgbClr val="B90C13"/>
                </a:solidFill>
              </a:rPr>
              <a:t> intermedi</a:t>
            </a:r>
            <a:r>
              <a:rPr lang="it-IT" sz="2200" i="1" dirty="0" smtClean="0"/>
              <a:t>, che comprendono altre  lingue globali </a:t>
            </a:r>
            <a:r>
              <a:rPr lang="it-IT" sz="2000" i="1" dirty="0" smtClean="0"/>
              <a:t>(francese, spagnolo, russo, tedesco)</a:t>
            </a:r>
            <a:endParaRPr lang="it-IT" sz="2000" i="1" dirty="0"/>
          </a:p>
        </p:txBody>
      </p:sp>
      <p:grpSp>
        <p:nvGrpSpPr>
          <p:cNvPr id="13" name="Gruppo 12"/>
          <p:cNvGrpSpPr/>
          <p:nvPr/>
        </p:nvGrpSpPr>
        <p:grpSpPr>
          <a:xfrm>
            <a:off x="2366824" y="1974276"/>
            <a:ext cx="6158341" cy="4757229"/>
            <a:chOff x="2366824" y="1974276"/>
            <a:chExt cx="6158341" cy="4757229"/>
          </a:xfrm>
        </p:grpSpPr>
        <p:grpSp>
          <p:nvGrpSpPr>
            <p:cNvPr id="7" name="Gruppo 6"/>
            <p:cNvGrpSpPr/>
            <p:nvPr/>
          </p:nvGrpSpPr>
          <p:grpSpPr>
            <a:xfrm>
              <a:off x="2366824" y="1974276"/>
              <a:ext cx="6158341" cy="4757229"/>
              <a:chOff x="2629359" y="1960256"/>
              <a:chExt cx="5523541" cy="5030982"/>
            </a:xfrm>
          </p:grpSpPr>
          <p:pic>
            <p:nvPicPr>
              <p:cNvPr id="10" name="Immagine 9"/>
              <p:cNvPicPr/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590" t="4901" r="4543" b="-2810"/>
              <a:stretch/>
            </p:blipFill>
            <p:spPr bwMode="auto">
              <a:xfrm>
                <a:off x="2629359" y="1960256"/>
                <a:ext cx="5523541" cy="5030982"/>
              </a:xfrm>
              <a:prstGeom prst="rect">
                <a:avLst/>
              </a:prstGeom>
              <a:noFill/>
              <a:ln w="9525">
                <a:solidFill>
                  <a:srgbClr val="1F497D"/>
                </a:solidFill>
                <a:miter lim="800000"/>
                <a:headEnd/>
                <a:tailEnd/>
              </a:ln>
            </p:spPr>
          </p:pic>
          <p:sp>
            <p:nvSpPr>
              <p:cNvPr id="3" name="Rettangolo 2"/>
              <p:cNvSpPr/>
              <p:nvPr/>
            </p:nvSpPr>
            <p:spPr>
              <a:xfrm>
                <a:off x="2671288" y="2058463"/>
                <a:ext cx="1510173" cy="529833"/>
              </a:xfrm>
              <a:prstGeom prst="rect">
                <a:avLst/>
              </a:prstGeom>
              <a:solidFill>
                <a:srgbClr val="FFFFFF"/>
              </a:solidFill>
              <a:ln w="5715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dirty="0"/>
              </a:p>
            </p:txBody>
          </p:sp>
        </p:grpSp>
        <p:sp>
          <p:nvSpPr>
            <p:cNvPr id="8" name="CasellaDiTesto 7"/>
            <p:cNvSpPr txBox="1"/>
            <p:nvPr/>
          </p:nvSpPr>
          <p:spPr>
            <a:xfrm>
              <a:off x="6553200" y="2210357"/>
              <a:ext cx="1851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smtClean="0"/>
                <a:t>Book </a:t>
              </a:r>
              <a:r>
                <a:rPr lang="it-IT" dirty="0" err="1" smtClean="0"/>
                <a:t>Translations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37625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38545" y="233832"/>
            <a:ext cx="8832273" cy="10592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400" b="1" dirty="0" smtClean="0">
                <a:solidFill>
                  <a:srgbClr val="C0504D"/>
                </a:solidFill>
              </a:rPr>
              <a:t>UNA BUONA METAFORA PER LE  LINGUE  DEL MONDO </a:t>
            </a:r>
            <a:endParaRPr lang="it-IT" sz="3400" b="1" dirty="0">
              <a:solidFill>
                <a:srgbClr val="C0504D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75058" y="1413966"/>
            <a:ext cx="7549222" cy="1690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sz="2200" dirty="0" smtClean="0"/>
              <a:t> </a:t>
            </a:r>
            <a:r>
              <a:rPr lang="it-IT" sz="2300" b="1" dirty="0" smtClean="0"/>
              <a:t>Come tutte le buone metafore, l’idea di HUB </a:t>
            </a:r>
            <a:r>
              <a:rPr lang="it-IT" sz="2300" b="1" i="1" dirty="0" smtClean="0"/>
              <a:t>contiene molto più di quello che vorrebbe significare </a:t>
            </a:r>
            <a:r>
              <a:rPr lang="it-IT" sz="2300" i="1" dirty="0" smtClean="0"/>
              <a:t>:</a:t>
            </a:r>
          </a:p>
          <a:p>
            <a:pPr algn="ctr">
              <a:lnSpc>
                <a:spcPct val="90000"/>
              </a:lnSpc>
            </a:pPr>
            <a:r>
              <a:rPr lang="it-IT" sz="2300" dirty="0" smtClean="0"/>
              <a:t>in informatica, </a:t>
            </a:r>
            <a:r>
              <a:rPr lang="it-IT" sz="2300" i="1" dirty="0" smtClean="0"/>
              <a:t>un </a:t>
            </a:r>
            <a:r>
              <a:rPr lang="it-IT" sz="2300" i="1" dirty="0" err="1" smtClean="0"/>
              <a:t>hub</a:t>
            </a:r>
            <a:r>
              <a:rPr lang="it-IT" sz="2300" i="1" dirty="0" smtClean="0"/>
              <a:t> -letteralmente fulcro, elemento centrale</a:t>
            </a:r>
            <a:r>
              <a:rPr lang="it-IT" sz="2300" dirty="0" smtClean="0"/>
              <a:t>-  è un un dispositivo che  serve da </a:t>
            </a:r>
            <a:r>
              <a:rPr lang="it-IT" sz="2300" i="1" dirty="0" smtClean="0"/>
              <a:t>nodo di smistamento dati </a:t>
            </a:r>
            <a:r>
              <a:rPr lang="it-IT" sz="2300" dirty="0" smtClean="0"/>
              <a:t>di una rete di comunicazione  </a:t>
            </a:r>
            <a:r>
              <a:rPr lang="fr-FR" sz="2300" dirty="0" smtClean="0"/>
              <a:t>.</a:t>
            </a:r>
            <a:endParaRPr lang="fr-FR" sz="23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878969" y="3138793"/>
            <a:ext cx="7260585" cy="1539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600" b="1" i="1" dirty="0">
                <a:solidFill>
                  <a:srgbClr val="B90C13"/>
                </a:solidFill>
              </a:rPr>
              <a:t>P</a:t>
            </a:r>
            <a:r>
              <a:rPr lang="it-IT" sz="2600" b="1" i="1" dirty="0" smtClean="0">
                <a:solidFill>
                  <a:srgbClr val="B90C13"/>
                </a:solidFill>
              </a:rPr>
              <a:t>otremmo dunque ripensare la lingua inglese non tanto come un punto di arrivo, ma come un « dispositivo di scambio », dove si passa per raggiungere altre destinazioni.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775058" y="4946688"/>
            <a:ext cx="7842472" cy="142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/>
              <a:t>L’inglese è l’ </a:t>
            </a:r>
            <a:r>
              <a:rPr lang="it-IT" sz="2400" i="1" dirty="0" err="1" smtClean="0"/>
              <a:t>hub</a:t>
            </a:r>
            <a:r>
              <a:rPr lang="it-IT" sz="2400" dirty="0" smtClean="0"/>
              <a:t> più ricco di connessioni. </a:t>
            </a:r>
          </a:p>
          <a:p>
            <a:pPr algn="ctr">
              <a:lnSpc>
                <a:spcPct val="90000"/>
              </a:lnSpc>
            </a:pPr>
            <a:r>
              <a:rPr lang="it-IT" sz="2400" dirty="0" smtClean="0"/>
              <a:t>Facciamo bene a servircene, ma non dobbiamo </a:t>
            </a:r>
          </a:p>
          <a:p>
            <a:pPr algn="ctr">
              <a:lnSpc>
                <a:spcPct val="90000"/>
              </a:lnSpc>
            </a:pPr>
            <a:r>
              <a:rPr lang="it-IT" sz="2400" b="1" dirty="0" smtClean="0">
                <a:solidFill>
                  <a:schemeClr val="accent2"/>
                </a:solidFill>
              </a:rPr>
              <a:t>mancare di </a:t>
            </a:r>
            <a:r>
              <a:rPr lang="it-IT" sz="2400" b="1" dirty="0" smtClean="0">
                <a:solidFill>
                  <a:srgbClr val="C0504D"/>
                </a:solidFill>
              </a:rPr>
              <a:t>ripartire per raggiungere ciascuno la propria meta</a:t>
            </a:r>
            <a:r>
              <a:rPr lang="fr-FR" sz="2300" b="1" dirty="0" smtClean="0">
                <a:solidFill>
                  <a:srgbClr val="C0504D"/>
                </a:solidFill>
              </a:rPr>
              <a:t>.</a:t>
            </a:r>
            <a:endParaRPr lang="it-IT" sz="2300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371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subTitle" idx="1"/>
          </p:nvPr>
        </p:nvSpPr>
        <p:spPr>
          <a:xfrm>
            <a:off x="1117601" y="4191300"/>
            <a:ext cx="6578600" cy="1523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it-IT" sz="2800" b="1" dirty="0" smtClean="0">
                <a:solidFill>
                  <a:schemeClr val="tx1"/>
                </a:solidFill>
              </a:rPr>
              <a:t>Per accogliere i concetti della scienza, le lingue  devono  elaborare uno specifico vocabolario adattando le parole e le frasi alle </a:t>
            </a:r>
            <a:r>
              <a:rPr lang="it-IT" sz="2800" b="1" dirty="0">
                <a:solidFill>
                  <a:schemeClr val="tx1"/>
                </a:solidFill>
              </a:rPr>
              <a:t> </a:t>
            </a:r>
            <a:r>
              <a:rPr lang="it-IT" sz="2800" b="1" dirty="0" smtClean="0">
                <a:solidFill>
                  <a:schemeClr val="tx1"/>
                </a:solidFill>
              </a:rPr>
              <a:t>sue peculiari esigenze epistemiche</a:t>
            </a:r>
            <a:endParaRPr lang="en-US" sz="28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550204" y="572740"/>
            <a:ext cx="8039097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IL LINGUAGGIO DELLA SCIENZA NON NASCE SPONTANEAMENTE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550204" y="2410047"/>
            <a:ext cx="7865597" cy="14758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smtClean="0">
                <a:solidFill>
                  <a:srgbClr val="000000"/>
                </a:solidFill>
              </a:rPr>
              <a:t>La scienza è una raffinata creazione umana:</a:t>
            </a:r>
          </a:p>
          <a:p>
            <a:r>
              <a:rPr lang="it-IT" sz="2800" dirty="0" smtClean="0">
                <a:solidFill>
                  <a:srgbClr val="000000"/>
                </a:solidFill>
              </a:rPr>
              <a:t> </a:t>
            </a:r>
            <a:r>
              <a:rPr lang="it-IT" sz="2800" dirty="0">
                <a:solidFill>
                  <a:srgbClr val="000000"/>
                </a:solidFill>
              </a:rPr>
              <a:t>I</a:t>
            </a:r>
            <a:r>
              <a:rPr lang="it-IT" sz="2800" dirty="0" smtClean="0">
                <a:solidFill>
                  <a:srgbClr val="000000"/>
                </a:solidFill>
              </a:rPr>
              <a:t>I  linguaggio necessario ad esprimerla non nasce spontaneamente </a:t>
            </a:r>
            <a:r>
              <a:rPr lang="en-US" sz="2800" b="1" dirty="0" smtClean="0">
                <a:solidFill>
                  <a:srgbClr val="000000"/>
                </a:solidFill>
              </a:rPr>
              <a:t> </a:t>
            </a:r>
            <a:r>
              <a:rPr lang="it-IT" sz="2800" dirty="0" smtClean="0">
                <a:solidFill>
                  <a:schemeClr val="tx1"/>
                </a:solidFill>
              </a:rPr>
              <a:t>ma deve essere </a:t>
            </a:r>
            <a:r>
              <a:rPr lang="it-IT" sz="2800" dirty="0" smtClean="0">
                <a:solidFill>
                  <a:srgbClr val="000000"/>
                </a:solidFill>
              </a:rPr>
              <a:t>prodotto </a:t>
            </a:r>
            <a:r>
              <a:rPr lang="it-IT" sz="2800" dirty="0">
                <a:solidFill>
                  <a:srgbClr val="000000"/>
                </a:solidFill>
              </a:rPr>
              <a:t>con una buona dose di sforzo</a:t>
            </a:r>
            <a:endParaRPr lang="en-US" sz="2800" b="1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094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723900" y="1832035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/>
              <a:t>Nel mondo della scienza anglofona è urgente mantenere viva la propria lingua perché questa  assicura una migliore padronanza ed una superiore </a:t>
            </a:r>
            <a:r>
              <a:rPr lang="it-IT" sz="2400" b="1" dirty="0" smtClean="0"/>
              <a:t>assimilazione concettuale</a:t>
            </a:r>
            <a:r>
              <a:rPr lang="it-IT" sz="2400" b="1" dirty="0"/>
              <a:t>,</a:t>
            </a:r>
            <a:r>
              <a:rPr lang="it-IT" sz="2400" dirty="0"/>
              <a:t> </a:t>
            </a:r>
            <a:endParaRPr lang="it-IT" sz="2400" dirty="0" smtClean="0"/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e soprattutto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 </a:t>
            </a:r>
            <a:r>
              <a:rPr lang="it-IT" sz="2400" dirty="0" err="1"/>
              <a:t>perchè</a:t>
            </a:r>
            <a:r>
              <a:rPr lang="it-IT" sz="2400" dirty="0"/>
              <a:t>  le conoscenze scientifiche devono essere fatte circolare anche fuori dalla cerchia ristretta degli addetti ai lavori, per assicurare la </a:t>
            </a:r>
            <a:r>
              <a:rPr lang="it-IT" sz="2400" i="1" dirty="0"/>
              <a:t>cultura scientifica civica </a:t>
            </a:r>
            <a:r>
              <a:rPr lang="it-IT" sz="2400" dirty="0"/>
              <a:t>ossia il</a:t>
            </a:r>
            <a:r>
              <a:rPr lang="it-IT" sz="2400" i="1" dirty="0"/>
              <a:t> </a:t>
            </a:r>
            <a:r>
              <a:rPr lang="it-IT" sz="2400" dirty="0"/>
              <a:t>“livello di comprensione della scienza e della tecnologia necessario per agire da cittadini in una moderna società industriale”.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066800" y="250101"/>
            <a:ext cx="7064907" cy="1070171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C0504D"/>
                </a:solidFill>
              </a:rPr>
              <a:t>NEL MONDO IPERTECNOLOGICO LA SCIENZA DEVE FARSI CAPIRE</a:t>
            </a:r>
            <a:endParaRPr lang="it-IT" sz="3600" b="1" dirty="0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766455" y="233833"/>
            <a:ext cx="5668818" cy="6205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it-IT" sz="4000" b="1" dirty="0" smtClean="0">
                <a:solidFill>
                  <a:srgbClr val="C0504D"/>
                </a:solidFill>
              </a:rPr>
              <a:t>CONCLUSIONI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990599" y="1207896"/>
            <a:ext cx="754611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 </a:t>
            </a:r>
            <a:r>
              <a:rPr lang="it-IT" sz="2400" dirty="0"/>
              <a:t>N</a:t>
            </a:r>
            <a:r>
              <a:rPr lang="it-IT" sz="2400" dirty="0" smtClean="0"/>
              <a:t>egli  </a:t>
            </a:r>
            <a:r>
              <a:rPr lang="it-IT" sz="2400" dirty="0"/>
              <a:t>anni 90 del ‘900, una interpretazione ingenua della globalizzazione disegnò l’immagine di un mondo senza più storia, illimitatamente mobile, ubiquo e  monolingue.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14310" y="5170792"/>
            <a:ext cx="7722404" cy="875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800" b="1" dirty="0" smtClean="0">
                <a:solidFill>
                  <a:srgbClr val="C0504D"/>
                </a:solidFill>
              </a:rPr>
              <a:t>S</a:t>
            </a:r>
            <a:r>
              <a:rPr lang="it-IT" sz="2800" b="1" i="1" dirty="0" smtClean="0">
                <a:solidFill>
                  <a:srgbClr val="C0504D"/>
                </a:solidFill>
              </a:rPr>
              <a:t>arebbe tragico per tutti parlare bene in inglese e non avere più niente da dire</a:t>
            </a:r>
            <a:endParaRPr lang="it-IT" sz="2800" b="1" dirty="0">
              <a:solidFill>
                <a:srgbClr val="C0504D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86693" y="2408224"/>
            <a:ext cx="76500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dirty="0" smtClean="0"/>
              <a:t> </a:t>
            </a:r>
            <a:r>
              <a:rPr lang="it-IT" sz="2400" dirty="0" smtClean="0"/>
              <a:t>All’inizio </a:t>
            </a:r>
            <a:r>
              <a:rPr lang="it-IT" sz="2400" dirty="0"/>
              <a:t>di questo secolo abbiamo capito che la storia non è finita, la geografia non è morta e il futuro è multilingue.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86694" y="3747942"/>
            <a:ext cx="727710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 smtClean="0"/>
              <a:t> </a:t>
            </a:r>
            <a:r>
              <a:rPr lang="it-IT" sz="2400" dirty="0" smtClean="0"/>
              <a:t>Il </a:t>
            </a:r>
            <a:r>
              <a:rPr lang="it-IT" sz="2400" dirty="0"/>
              <a:t>compito per ognuno di noi è apprendere le lingue dei vicini senza abbandonare la nostra, perdendo con essa la ricchezza  del contesto </a:t>
            </a:r>
            <a:r>
              <a:rPr lang="it-IT" sz="2400" dirty="0" smtClean="0"/>
              <a:t>locale</a:t>
            </a:r>
            <a:endParaRPr lang="it-IT" sz="24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122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393296" y="1543050"/>
            <a:ext cx="448757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9600" dirty="0">
                <a:solidFill>
                  <a:schemeClr val="accent2"/>
                </a:solidFill>
              </a:rPr>
              <a:t>Fine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0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46100" y="219299"/>
            <a:ext cx="8229600" cy="1013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it-IT" sz="3200" b="1" dirty="0">
                <a:solidFill>
                  <a:srgbClr val="C0504D"/>
                </a:solidFill>
                <a:latin typeface="Arial" charset="0"/>
              </a:rPr>
              <a:t>I TERMINI </a:t>
            </a:r>
            <a:r>
              <a:rPr lang="it-IT" sz="3200" b="1" dirty="0" smtClean="0">
                <a:solidFill>
                  <a:srgbClr val="C0504D"/>
                </a:solidFill>
                <a:latin typeface="Arial" charset="0"/>
              </a:rPr>
              <a:t>HANNO BISOGNO DELLE LINGUE CHE LI OSPITANO</a:t>
            </a:r>
            <a:endParaRPr lang="it-IT" sz="3200" b="1" dirty="0">
              <a:solidFill>
                <a:srgbClr val="C0504D"/>
              </a:solidFill>
              <a:latin typeface="Arial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1" t="1692" r="6931" b="10867"/>
          <a:stretch/>
        </p:blipFill>
        <p:spPr>
          <a:xfrm>
            <a:off x="1168357" y="1426925"/>
            <a:ext cx="6946421" cy="46707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CasellaDiTesto 1"/>
          <p:cNvSpPr txBox="1"/>
          <p:nvPr/>
        </p:nvSpPr>
        <p:spPr>
          <a:xfrm rot="10800000" flipV="1">
            <a:off x="3471249" y="6229099"/>
            <a:ext cx="5041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'</a:t>
            </a:r>
            <a:r>
              <a:rPr lang="it-IT" dirty="0"/>
              <a:t>Johannes </a:t>
            </a:r>
            <a:r>
              <a:rPr lang="it-IT" dirty="0" err="1"/>
              <a:t>Kepler's</a:t>
            </a:r>
            <a:r>
              <a:rPr lang="it-IT" dirty="0"/>
              <a:t> </a:t>
            </a:r>
            <a:r>
              <a:rPr lang="it-IT" dirty="0" err="1"/>
              <a:t>uphill</a:t>
            </a:r>
            <a:r>
              <a:rPr lang="it-IT" dirty="0"/>
              <a:t> </a:t>
            </a:r>
            <a:r>
              <a:rPr lang="it-IT" dirty="0" err="1" smtClean="0"/>
              <a:t>battle</a:t>
            </a:r>
            <a:r>
              <a:rPr lang="it-IT" dirty="0" smtClean="0"/>
              <a:t>’- Artist:</a:t>
            </a:r>
            <a:r>
              <a:rPr lang="it-IT" dirty="0"/>
              <a:t> </a:t>
            </a:r>
            <a:r>
              <a:rPr lang="it-IT" dirty="0" smtClean="0"/>
              <a:t>Sam Harris </a:t>
            </a:r>
            <a:endParaRPr lang="it-IT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5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91004" y="316167"/>
            <a:ext cx="8102599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IL </a:t>
            </a:r>
            <a:r>
              <a:rPr lang="it-IT" sz="3200" b="1" i="1" dirty="0" smtClean="0">
                <a:solidFill>
                  <a:srgbClr val="C0504D"/>
                </a:solidFill>
              </a:rPr>
              <a:t>“</a:t>
            </a:r>
            <a:r>
              <a:rPr lang="it-IT" sz="4000" b="1" i="1" dirty="0" smtClean="0">
                <a:solidFill>
                  <a:srgbClr val="C0504D"/>
                </a:solidFill>
              </a:rPr>
              <a:t>SYSTEMA </a:t>
            </a:r>
            <a:r>
              <a:rPr lang="it-IT" sz="4000" b="1" i="1" dirty="0">
                <a:solidFill>
                  <a:srgbClr val="C0504D"/>
                </a:solidFill>
              </a:rPr>
              <a:t>NATURAE</a:t>
            </a:r>
            <a:r>
              <a:rPr lang="it-IT" sz="3200" b="1" i="1" dirty="0">
                <a:solidFill>
                  <a:srgbClr val="C0504D"/>
                </a:solidFill>
              </a:rPr>
              <a:t>”</a:t>
            </a:r>
            <a:r>
              <a:rPr lang="it-IT" sz="4000" b="1" i="1" dirty="0">
                <a:solidFill>
                  <a:srgbClr val="C0504D"/>
                </a:solidFill>
              </a:rPr>
              <a:t> </a:t>
            </a:r>
            <a:r>
              <a:rPr lang="it-IT" sz="4000" b="1" i="1" dirty="0" smtClean="0">
                <a:solidFill>
                  <a:srgbClr val="C0504D"/>
                </a:solidFill>
              </a:rPr>
              <a:t> </a:t>
            </a:r>
            <a:r>
              <a:rPr lang="it-IT" sz="4000" b="1" dirty="0" smtClean="0">
                <a:solidFill>
                  <a:srgbClr val="C0504D"/>
                </a:solidFill>
              </a:rPr>
              <a:t>DI LINNEO  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89099" y="1425777"/>
            <a:ext cx="7597081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 smtClean="0"/>
              <a:t>  </a:t>
            </a:r>
            <a:r>
              <a:rPr lang="it-IT" sz="2400" dirty="0" err="1" smtClean="0"/>
              <a:t>Linneo</a:t>
            </a:r>
            <a:r>
              <a:rPr lang="it-IT" sz="2400" dirty="0" smtClean="0"/>
              <a:t> </a:t>
            </a:r>
            <a:r>
              <a:rPr lang="it-IT" sz="2400" dirty="0"/>
              <a:t>pubblicò nel 1758, con il nome di </a:t>
            </a:r>
            <a:r>
              <a:rPr lang="it-IT" sz="2400" i="1" dirty="0" err="1"/>
              <a:t>Systema</a:t>
            </a:r>
            <a:r>
              <a:rPr lang="it-IT" sz="2400" i="1" dirty="0"/>
              <a:t> </a:t>
            </a:r>
            <a:r>
              <a:rPr lang="it-IT" sz="2400" i="1" dirty="0" err="1"/>
              <a:t>Naturae</a:t>
            </a:r>
            <a:r>
              <a:rPr lang="it-IT" sz="2400" dirty="0"/>
              <a:t>, la </a:t>
            </a:r>
            <a:r>
              <a:rPr lang="it-IT" sz="2400" dirty="0" smtClean="0"/>
              <a:t>sua </a:t>
            </a:r>
            <a:r>
              <a:rPr lang="it-IT" sz="2400" dirty="0"/>
              <a:t>prima classificazione analitica degli organismi viventi,  che </a:t>
            </a:r>
            <a:r>
              <a:rPr lang="it-IT" sz="2400" dirty="0" smtClean="0"/>
              <a:t>sottopose </a:t>
            </a:r>
            <a:r>
              <a:rPr lang="it-IT" sz="2400" dirty="0"/>
              <a:t>a continue revisioni  fino </a:t>
            </a:r>
            <a:r>
              <a:rPr lang="it-IT" sz="2400" dirty="0" smtClean="0"/>
              <a:t>al 1770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>
              <a:lnSpc>
                <a:spcPct val="90000"/>
              </a:lnSpc>
            </a:pPr>
            <a:r>
              <a:rPr lang="it-IT" sz="2400" dirty="0" smtClean="0"/>
              <a:t> Egli dettò le regole per denominare </a:t>
            </a:r>
            <a:r>
              <a:rPr lang="it-IT" sz="2400" dirty="0"/>
              <a:t>generi e specie, con esemplare rigore e parsimonia verbale</a:t>
            </a:r>
            <a:r>
              <a:rPr lang="it-IT" sz="2400" dirty="0" smtClean="0"/>
              <a:t>.</a:t>
            </a:r>
          </a:p>
        </p:txBody>
      </p:sp>
      <p:sp>
        <p:nvSpPr>
          <p:cNvPr id="5" name="Rettangolo 4"/>
          <p:cNvSpPr/>
          <p:nvPr/>
        </p:nvSpPr>
        <p:spPr>
          <a:xfrm>
            <a:off x="824052" y="4607310"/>
            <a:ext cx="7312498" cy="1095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400" i="1" noProof="1">
                <a:solidFill>
                  <a:srgbClr val="C0504D"/>
                </a:solidFill>
              </a:rPr>
              <a:t> «Nomina si nescis, perit et cognitio rerum»                 </a:t>
            </a:r>
            <a:r>
              <a:rPr lang="en-US" sz="2400" i="1" noProof="1"/>
              <a:t>affermava Linneo, riecheggiando la biblica operazione  nomenclatoria svolta da  Adamo  il “nomoteta”</a:t>
            </a:r>
            <a:endParaRPr lang="it-IT" sz="2400" i="1" noProof="1"/>
          </a:p>
        </p:txBody>
      </p:sp>
      <p:sp>
        <p:nvSpPr>
          <p:cNvPr id="6" name="Rettangolo 5"/>
          <p:cNvSpPr/>
          <p:nvPr/>
        </p:nvSpPr>
        <p:spPr>
          <a:xfrm>
            <a:off x="836752" y="3477381"/>
            <a:ext cx="7619743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>
                <a:solidFill>
                  <a:srgbClr val="C0504D"/>
                </a:solidFill>
              </a:rPr>
              <a:t>Usò </a:t>
            </a:r>
            <a:r>
              <a:rPr lang="it-IT" sz="2400" dirty="0">
                <a:solidFill>
                  <a:srgbClr val="C0504D"/>
                </a:solidFill>
              </a:rPr>
              <a:t>il latino per segnare una maggiore distanza con i nomi “vernacolari” di piante e animali. 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20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>
            <a:spLocks noGrp="1"/>
          </p:cNvSpPr>
          <p:nvPr>
            <p:ph idx="1"/>
          </p:nvPr>
        </p:nvSpPr>
        <p:spPr>
          <a:xfrm>
            <a:off x="482598" y="1271191"/>
            <a:ext cx="8039101" cy="2005410"/>
          </a:xfrm>
        </p:spPr>
        <p:txBody>
          <a:bodyPr>
            <a:no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it-IT" sz="2400" dirty="0" smtClean="0"/>
              <a:t>La consapevolezza che </a:t>
            </a:r>
            <a:r>
              <a:rPr lang="it-IT" sz="2400" i="1" dirty="0" smtClean="0"/>
              <a:t>l’elaborazione intellettuale ha esigenze cognitive che lo scambio comunicativo non contempla</a:t>
            </a:r>
            <a:r>
              <a:rPr lang="it-IT" sz="2400" dirty="0" smtClean="0"/>
              <a:t> risuona con forza nella testimonianza di </a:t>
            </a:r>
            <a:r>
              <a:rPr lang="it-IT" sz="2400" b="1" dirty="0" smtClean="0"/>
              <a:t>Laurent </a:t>
            </a:r>
            <a:r>
              <a:rPr lang="it-IT" sz="2400" b="1" dirty="0" err="1" smtClean="0"/>
              <a:t>Lafforgue</a:t>
            </a:r>
            <a:r>
              <a:rPr lang="it-IT" sz="2400" b="1" dirty="0" smtClean="0"/>
              <a:t> </a:t>
            </a:r>
            <a:r>
              <a:rPr lang="it-IT" sz="2400" dirty="0" smtClean="0"/>
              <a:t>(matematico francese, medaglia </a:t>
            </a:r>
            <a:r>
              <a:rPr lang="it-IT" sz="2400" dirty="0" err="1" smtClean="0"/>
              <a:t>Fields</a:t>
            </a:r>
            <a:r>
              <a:rPr lang="it-IT" sz="2400" dirty="0" smtClean="0"/>
              <a:t> 2005), rilasciata in francese e pubblicata in inglese dalla rivista</a:t>
            </a:r>
            <a:r>
              <a:rPr lang="it-IT" sz="2400" i="1" dirty="0" smtClean="0"/>
              <a:t> Nature </a:t>
            </a:r>
            <a:r>
              <a:rPr lang="en-GB" sz="1800" i="1" dirty="0" smtClean="0"/>
              <a:t>(</a:t>
            </a:r>
            <a:r>
              <a:rPr lang="en-GB" sz="1800" dirty="0" smtClean="0"/>
              <a:t> </a:t>
            </a:r>
            <a:r>
              <a:rPr lang="en-GB" sz="1800" dirty="0"/>
              <a:t>VOL 519 </a:t>
            </a:r>
            <a:r>
              <a:rPr lang="en-GB" sz="1800" dirty="0" smtClean="0"/>
              <a:t>|154, </a:t>
            </a:r>
            <a:r>
              <a:rPr lang="en-GB" sz="1800" dirty="0"/>
              <a:t>12 MARCH 2015 )</a:t>
            </a:r>
            <a:endParaRPr lang="it-IT" sz="1800" dirty="0"/>
          </a:p>
          <a:p>
            <a:pPr marL="0" indent="0" algn="just">
              <a:buNone/>
            </a:pPr>
            <a:r>
              <a:rPr lang="it-IT" sz="2400" i="1" dirty="0" smtClean="0"/>
              <a:t> </a:t>
            </a:r>
            <a:endParaRPr lang="it-IT" sz="2400" dirty="0"/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275935" y="199204"/>
            <a:ext cx="8525164" cy="1036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fr-FR" sz="3600" b="1" dirty="0" smtClean="0">
                <a:solidFill>
                  <a:srgbClr val="C0504D"/>
                </a:solidFill>
              </a:rPr>
              <a:t>LA TESTIMONIANZA DI UN MATEMATICO ECCELLENTE</a:t>
            </a:r>
            <a:endParaRPr lang="it-IT" sz="3600" b="1" dirty="0">
              <a:solidFill>
                <a:srgbClr val="C0504D"/>
              </a:solidFill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939800" y="3378201"/>
            <a:ext cx="7238998" cy="3365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GB" sz="2400" i="1" dirty="0" smtClean="0">
                <a:solidFill>
                  <a:srgbClr val="C0504D"/>
                </a:solidFill>
              </a:rPr>
              <a:t>“Although most scientists are in principle inclined to embrace the idea of one language for communicating, the dominance of English can disadvantage non-English speakers</a:t>
            </a:r>
            <a:r>
              <a:rPr lang="en-GB" sz="2400" b="1" i="1" dirty="0" smtClean="0">
                <a:solidFill>
                  <a:srgbClr val="C0504D"/>
                </a:solidFill>
              </a:rPr>
              <a:t>.  The most creative thinking tends to be done in the language in which a person feels most at home</a:t>
            </a:r>
            <a:r>
              <a:rPr lang="en-GB" sz="2400" i="1" dirty="0" smtClean="0">
                <a:solidFill>
                  <a:srgbClr val="C0504D"/>
                </a:solidFill>
              </a:rPr>
              <a:t>” …“it is to the degree that the French mathematical school remains attached to French that it conserves its originality and its  force”</a:t>
            </a:r>
            <a:endParaRPr lang="it-IT" sz="2400" dirty="0" smtClean="0"/>
          </a:p>
          <a:p>
            <a:endParaRPr lang="it-IT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34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16710" y="291572"/>
            <a:ext cx="7064907" cy="1070171"/>
          </a:xfrm>
        </p:spPr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C0504D"/>
                </a:solidFill>
              </a:rPr>
              <a:t>D’ALEMBERT E IL MULTILINGUISMO</a:t>
            </a:r>
            <a:endParaRPr lang="it-IT" sz="3600" b="1" dirty="0">
              <a:solidFill>
                <a:srgbClr val="C0504D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94510" y="6152740"/>
            <a:ext cx="706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>
                <a:solidFill>
                  <a:srgbClr val="000000"/>
                </a:solidFill>
              </a:rPr>
              <a:t>Discours</a:t>
            </a:r>
            <a:r>
              <a:rPr lang="it-IT" i="1" dirty="0">
                <a:solidFill>
                  <a:srgbClr val="000000"/>
                </a:solidFill>
              </a:rPr>
              <a:t> </a:t>
            </a:r>
            <a:r>
              <a:rPr lang="it-IT" i="1" dirty="0" err="1">
                <a:solidFill>
                  <a:srgbClr val="000000"/>
                </a:solidFill>
              </a:rPr>
              <a:t>préliminaire</a:t>
            </a:r>
            <a:r>
              <a:rPr lang="it-IT" i="1" dirty="0">
                <a:solidFill>
                  <a:srgbClr val="000000"/>
                </a:solidFill>
              </a:rPr>
              <a:t> </a:t>
            </a:r>
            <a:r>
              <a:rPr lang="it-IT" i="1" dirty="0" smtClean="0">
                <a:solidFill>
                  <a:srgbClr val="000000"/>
                </a:solidFill>
              </a:rPr>
              <a:t>à l'</a:t>
            </a:r>
            <a:r>
              <a:rPr lang="it-IT" i="1" dirty="0" err="1" smtClean="0"/>
              <a:t>Encyclopédie</a:t>
            </a:r>
            <a:r>
              <a:rPr lang="it-IT" i="1" dirty="0" smtClean="0"/>
              <a:t> </a:t>
            </a:r>
            <a:r>
              <a:rPr lang="it-IT" dirty="0"/>
              <a:t>(1751</a:t>
            </a:r>
            <a:r>
              <a:rPr lang="it-IT" dirty="0" smtClean="0"/>
              <a:t>)  Jean </a:t>
            </a:r>
            <a:r>
              <a:rPr lang="it-IT" dirty="0"/>
              <a:t>le </a:t>
            </a:r>
            <a:r>
              <a:rPr lang="it-IT" dirty="0" err="1"/>
              <a:t>Rond</a:t>
            </a:r>
            <a:r>
              <a:rPr lang="it-IT" dirty="0"/>
              <a:t> d'Alembert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/>
          <a:srcRect l="11277" t="8007" r="44503" b="49232"/>
          <a:stretch/>
        </p:blipFill>
        <p:spPr>
          <a:xfrm>
            <a:off x="255961" y="162417"/>
            <a:ext cx="1195979" cy="1554772"/>
          </a:xfrm>
          <a:prstGeom prst="rect">
            <a:avLst/>
          </a:prstGeom>
        </p:spPr>
      </p:pic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1607624" y="1314179"/>
            <a:ext cx="6997793" cy="2425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fr-FR" sz="2400" i="1" dirty="0"/>
              <a:t>Les savants des autres nations à qui nous avons donné l’exemple, ont cru avec raison qu’il écriraient encore mieux dans leur langue que dans la nôtre. </a:t>
            </a:r>
            <a:endParaRPr lang="fr-FR" sz="2400" i="1" dirty="0" smtClean="0"/>
          </a:p>
          <a:p>
            <a:pPr algn="just">
              <a:lnSpc>
                <a:spcPct val="90000"/>
              </a:lnSpc>
            </a:pPr>
            <a:r>
              <a:rPr lang="fr-FR" sz="2400" i="1" dirty="0" smtClean="0"/>
              <a:t>L’Angleterre </a:t>
            </a:r>
            <a:r>
              <a:rPr lang="fr-FR" sz="2400" i="1" dirty="0"/>
              <a:t>nous a donc imités; l’Allemagne, où le latin semblait s’être réfugié, commence insensiblement à en perdre l’usage: je ne doute pas qu’elle ne soit bientôt suivie par les Suédois, les Danois et les Russes</a:t>
            </a:r>
            <a:r>
              <a:rPr lang="fr-FR" sz="2400" i="1" dirty="0" smtClean="0"/>
              <a:t>.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91994" y="3925817"/>
            <a:ext cx="78593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fr-FR" sz="2400" i="1" dirty="0" smtClean="0"/>
              <a:t>Ainsi</a:t>
            </a:r>
            <a:r>
              <a:rPr lang="fr-FR" sz="2400" i="1" dirty="0"/>
              <a:t>, avant la fin du XVIIIe siècle, un philosophe qui voudra s’instruire à fond des découvertes de ses prédécesseurs, sera contraint de charger sa mémoire de sept à huit langues différentes; et après avoir consumé à les apprendre le temps le plus précieux de sa vie, il mourra avant de commencer à </a:t>
            </a:r>
            <a:r>
              <a:rPr lang="fr-FR" sz="2400" i="1" dirty="0" smtClean="0"/>
              <a:t>s’instruire.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1188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128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Parole 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04938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 smtClean="0"/>
              <a:t>Parole</a:t>
            </a:r>
            <a:r>
              <a:rPr lang="en-GB" dirty="0" smtClean="0"/>
              <a:t> comes from the French for "word," and means "word of </a:t>
            </a:r>
            <a:r>
              <a:rPr lang="en-GB" dirty="0" err="1" smtClean="0"/>
              <a:t>honor</a:t>
            </a:r>
            <a:r>
              <a:rPr lang="en-GB" dirty="0" smtClean="0"/>
              <a:t>." You'll most frequently hear it in relation to prisoners, who promise to </a:t>
            </a:r>
            <a:r>
              <a:rPr lang="en-GB" dirty="0" err="1" smtClean="0"/>
              <a:t>fulfill</a:t>
            </a:r>
            <a:r>
              <a:rPr lang="en-GB" dirty="0" smtClean="0"/>
              <a:t> certain conditions in return for an early release from jail. When the officials are trying to decide whether a prisoner is ready for parole, they have a parole hearing. </a:t>
            </a:r>
          </a:p>
          <a:p>
            <a:endParaRPr lang="en-GB" dirty="0" smtClean="0"/>
          </a:p>
          <a:p>
            <a:r>
              <a:rPr lang="en-GB" i="1" dirty="0" smtClean="0"/>
              <a:t>Parole</a:t>
            </a:r>
            <a:r>
              <a:rPr lang="en-GB" dirty="0" smtClean="0"/>
              <a:t> can also mean "password." If you're part of an underground revolutionary group, you'll need a parole to help keep your meetings secret. Just say the word at the door, and they'll let you in.</a:t>
            </a:r>
            <a:r>
              <a:rPr lang="en-GB" i="1" dirty="0" smtClean="0"/>
              <a:t> </a:t>
            </a:r>
            <a:endParaRPr lang="en-GB" i="1" dirty="0"/>
          </a:p>
          <a:p>
            <a:endParaRPr lang="en-GB" i="1" dirty="0"/>
          </a:p>
          <a:p>
            <a:r>
              <a:rPr lang="it-IT" dirty="0"/>
              <a:t>from Late Latin </a:t>
            </a:r>
            <a:r>
              <a:rPr lang="it-IT" i="1" dirty="0"/>
              <a:t>parabola</a:t>
            </a:r>
            <a:r>
              <a:rPr lang="it-IT" dirty="0"/>
              <a:t> </a:t>
            </a:r>
            <a:r>
              <a:rPr lang="it-IT" dirty="0" err="1"/>
              <a:t>speech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77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4000" y="242540"/>
            <a:ext cx="8890000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PAROLE CHIARE PER METTERE ORDINE NEL DISORDINE DELLE COSE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531091" y="1680131"/>
            <a:ext cx="8161801" cy="22568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</a:rPr>
              <a:t>Le scienze hanno bisogno di parole chiare e precise che permettano di dare un ordine razionale al disordine delle cose. 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</a:rPr>
              <a:t>Gli oggetti della scienza non sono i </a:t>
            </a:r>
            <a:r>
              <a:rPr lang="it-IT" sz="2400" b="1" dirty="0" smtClean="0">
                <a:solidFill>
                  <a:schemeClr val="tx1"/>
                </a:solidFill>
              </a:rPr>
              <a:t>«fatti bruti»</a:t>
            </a:r>
            <a:r>
              <a:rPr lang="it-IT" sz="2400" dirty="0" smtClean="0">
                <a:solidFill>
                  <a:schemeClr val="tx1"/>
                </a:solidFill>
              </a:rPr>
              <a:t>, ma i fatti selezionati  secondo </a:t>
            </a:r>
            <a:r>
              <a:rPr lang="it-IT" sz="2400" b="1" dirty="0" smtClean="0">
                <a:solidFill>
                  <a:schemeClr val="tx1"/>
                </a:solidFill>
              </a:rPr>
              <a:t>un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b="1" dirty="0" smtClean="0">
                <a:solidFill>
                  <a:schemeClr val="tx1"/>
                </a:solidFill>
              </a:rPr>
              <a:t>disegno organizzato </a:t>
            </a:r>
            <a:r>
              <a:rPr lang="it-IT" sz="2400" dirty="0" smtClean="0">
                <a:solidFill>
                  <a:schemeClr val="tx1"/>
                </a:solidFill>
              </a:rPr>
              <a:t>per  estrarre un senso dalla moltitudine degli eventi che si manifestano all’esperienza. </a:t>
            </a:r>
            <a:r>
              <a:rPr lang="fr-FR" sz="2400" dirty="0" smtClean="0">
                <a:solidFill>
                  <a:schemeClr val="tx1"/>
                </a:solidFill>
              </a:rPr>
              <a:t> </a:t>
            </a:r>
          </a:p>
          <a:p>
            <a:pPr>
              <a:lnSpc>
                <a:spcPct val="90000"/>
              </a:lnSpc>
            </a:pPr>
            <a:endParaRPr lang="fr-FR" sz="2400" dirty="0" smtClean="0">
              <a:solidFill>
                <a:schemeClr val="tx1"/>
              </a:solidFill>
            </a:endParaRPr>
          </a:p>
          <a:p>
            <a:endParaRPr lang="en-US" sz="2400" dirty="0" smtClean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531091" y="4080427"/>
            <a:ext cx="7865597" cy="2580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fr-FR" sz="2600" b="1" i="1" dirty="0" smtClean="0">
                <a:solidFill>
                  <a:schemeClr val="accent2"/>
                </a:solidFill>
              </a:rPr>
              <a:t>“</a:t>
            </a:r>
            <a:r>
              <a:rPr lang="fr-FR" sz="2600" b="1" i="1" dirty="0">
                <a:solidFill>
                  <a:schemeClr val="accent2"/>
                </a:solidFill>
              </a:rPr>
              <a:t>Le savant doit </a:t>
            </a:r>
            <a:r>
              <a:rPr lang="fr-FR" sz="2600" b="1" i="1" dirty="0" smtClean="0">
                <a:solidFill>
                  <a:schemeClr val="accent2"/>
                </a:solidFill>
              </a:rPr>
              <a:t>ordonner; on </a:t>
            </a:r>
            <a:r>
              <a:rPr lang="fr-FR" sz="2600" b="1" i="1" dirty="0">
                <a:solidFill>
                  <a:schemeClr val="accent2"/>
                </a:solidFill>
              </a:rPr>
              <a:t>fait la science avec des faits comme une maison </a:t>
            </a:r>
            <a:r>
              <a:rPr lang="fr-FR" sz="2600" b="1" i="1" dirty="0" smtClean="0">
                <a:solidFill>
                  <a:schemeClr val="accent2"/>
                </a:solidFill>
              </a:rPr>
              <a:t>avec </a:t>
            </a:r>
            <a:r>
              <a:rPr lang="fr-FR" sz="2600" b="1" i="1" dirty="0">
                <a:solidFill>
                  <a:schemeClr val="accent2"/>
                </a:solidFill>
              </a:rPr>
              <a:t>des pierres </a:t>
            </a:r>
            <a:r>
              <a:rPr lang="fr-FR" sz="2600" b="1" i="1" dirty="0" smtClean="0">
                <a:solidFill>
                  <a:schemeClr val="accent2"/>
                </a:solidFill>
              </a:rPr>
              <a:t>;</a:t>
            </a:r>
          </a:p>
          <a:p>
            <a:pPr>
              <a:lnSpc>
                <a:spcPct val="90000"/>
              </a:lnSpc>
            </a:pPr>
            <a:r>
              <a:rPr lang="fr-FR" sz="2600" b="1" i="1" dirty="0" smtClean="0">
                <a:solidFill>
                  <a:schemeClr val="accent2"/>
                </a:solidFill>
              </a:rPr>
              <a:t> </a:t>
            </a:r>
            <a:r>
              <a:rPr lang="fr-FR" sz="2600" b="1" i="1" dirty="0">
                <a:solidFill>
                  <a:schemeClr val="accent2"/>
                </a:solidFill>
              </a:rPr>
              <a:t>mais une accumulation de faits n’est pas plus une science qu’un tas de pierres n’est une maison</a:t>
            </a:r>
            <a:r>
              <a:rPr lang="fr-FR" sz="2600" b="1" i="1" dirty="0" smtClean="0">
                <a:solidFill>
                  <a:schemeClr val="accent2"/>
                </a:solidFill>
              </a:rPr>
              <a:t>”. </a:t>
            </a:r>
            <a:endParaRPr lang="fr-FR" sz="2600" b="1" i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endParaRPr lang="fr-FR" sz="1800" i="1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fr-FR" sz="1800" i="1" dirty="0" smtClean="0">
                <a:solidFill>
                  <a:schemeClr val="tx1"/>
                </a:solidFill>
              </a:rPr>
              <a:t>(</a:t>
            </a:r>
            <a:r>
              <a:rPr lang="fr-FR" sz="1800" i="1" dirty="0">
                <a:solidFill>
                  <a:schemeClr val="tx1"/>
                </a:solidFill>
              </a:rPr>
              <a:t>H. Poincaré, La Science et l'Hypothèse, Flammarion, </a:t>
            </a:r>
            <a:r>
              <a:rPr lang="fr-FR" sz="1800" i="1" dirty="0" smtClean="0">
                <a:solidFill>
                  <a:schemeClr val="tx1"/>
                </a:solidFill>
              </a:rPr>
              <a:t>1917).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405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subTitle" idx="1"/>
          </p:nvPr>
        </p:nvSpPr>
        <p:spPr>
          <a:xfrm>
            <a:off x="685800" y="2974165"/>
            <a:ext cx="7865597" cy="1898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90000"/>
              </a:lnSpc>
            </a:pPr>
            <a:r>
              <a:rPr lang="it-IT" sz="2400" dirty="0">
                <a:solidFill>
                  <a:srgbClr val="000000"/>
                </a:solidFill>
              </a:rPr>
              <a:t>L</a:t>
            </a:r>
            <a:r>
              <a:rPr lang="it-IT" sz="2400" dirty="0" smtClean="0">
                <a:solidFill>
                  <a:srgbClr val="000000"/>
                </a:solidFill>
              </a:rPr>
              <a:t>e lingue che occupano una parte significativa nella </a:t>
            </a:r>
            <a:r>
              <a:rPr lang="it-IT" sz="2400" dirty="0" smtClean="0">
                <a:solidFill>
                  <a:schemeClr val="accent2"/>
                </a:solidFill>
              </a:rPr>
              <a:t>produzione di </a:t>
            </a:r>
            <a:r>
              <a:rPr lang="it-IT" sz="2400" i="1" dirty="0" smtClean="0">
                <a:solidFill>
                  <a:schemeClr val="accent2"/>
                </a:solidFill>
              </a:rPr>
              <a:t>qualcosa che potremmo chiamare scienza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smtClean="0">
                <a:solidFill>
                  <a:srgbClr val="000000"/>
                </a:solidFill>
              </a:rPr>
              <a:t>sono:</a:t>
            </a:r>
          </a:p>
          <a:p>
            <a:pPr>
              <a:lnSpc>
                <a:spcPct val="90000"/>
              </a:lnSpc>
            </a:pP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2400" i="1" dirty="0" smtClean="0">
                <a:solidFill>
                  <a:srgbClr val="000000"/>
                </a:solidFill>
              </a:rPr>
              <a:t>Arabo, Cinese (classico), Danese, Olandese, Inglese, Francese, Tedesco, </a:t>
            </a:r>
            <a:r>
              <a:rPr lang="it-IT" sz="2400" i="1" dirty="0" smtClean="0">
                <a:solidFill>
                  <a:srgbClr val="C0504D"/>
                </a:solidFill>
              </a:rPr>
              <a:t>Greco (antico), Italiano</a:t>
            </a:r>
            <a:r>
              <a:rPr lang="it-IT" sz="2400" i="1" dirty="0" smtClean="0">
                <a:solidFill>
                  <a:srgbClr val="000000"/>
                </a:solidFill>
              </a:rPr>
              <a:t>, Giapponese</a:t>
            </a:r>
            <a:r>
              <a:rPr lang="it-IT" sz="2400" i="1" dirty="0" smtClean="0">
                <a:solidFill>
                  <a:srgbClr val="C0504D"/>
                </a:solidFill>
              </a:rPr>
              <a:t>, Latino</a:t>
            </a:r>
            <a:r>
              <a:rPr lang="it-IT" sz="2400" i="1" dirty="0" smtClean="0">
                <a:solidFill>
                  <a:srgbClr val="000000"/>
                </a:solidFill>
              </a:rPr>
              <a:t>, Persiano, Russo, </a:t>
            </a:r>
            <a:r>
              <a:rPr lang="it-IT" sz="2400" i="1" dirty="0" err="1" smtClean="0">
                <a:solidFill>
                  <a:srgbClr val="000000"/>
                </a:solidFill>
              </a:rPr>
              <a:t>Sancrito</a:t>
            </a:r>
            <a:r>
              <a:rPr lang="it-IT" sz="2400" i="1" dirty="0" smtClean="0">
                <a:solidFill>
                  <a:srgbClr val="000000"/>
                </a:solidFill>
              </a:rPr>
              <a:t>, Svedese, Siriaco, e Turco (Ottomano).</a:t>
            </a:r>
            <a:r>
              <a:rPr lang="it-IT" sz="2400" dirty="0" smtClean="0">
                <a:solidFill>
                  <a:srgbClr val="000000"/>
                </a:solidFill>
              </a:rPr>
              <a:t> </a:t>
            </a:r>
            <a:r>
              <a:rPr lang="it-IT" sz="15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800100" y="5048828"/>
            <a:ext cx="7865597" cy="8220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i="1" dirty="0" smtClean="0">
                <a:solidFill>
                  <a:schemeClr val="accent2"/>
                </a:solidFill>
              </a:rPr>
              <a:t>Non esiste nessuna altra sfera dell’attività culturale umana                        che si sia sviluppata in un numero così esiguo di lingue” </a:t>
            </a:r>
            <a:r>
              <a:rPr lang="it-IT" sz="2400" b="1" i="1" dirty="0">
                <a:solidFill>
                  <a:schemeClr val="accent2"/>
                </a:solidFill>
              </a:rPr>
              <a:t>. </a:t>
            </a:r>
            <a:endParaRPr lang="it-IT" sz="2400" b="1" i="1" dirty="0" smtClean="0">
              <a:solidFill>
                <a:schemeClr val="accent2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348503" y="6226464"/>
            <a:ext cx="532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>
                <a:solidFill>
                  <a:srgbClr val="000000"/>
                </a:solidFill>
              </a:rPr>
              <a:t>Gordin</a:t>
            </a:r>
            <a:r>
              <a:rPr lang="it-IT" i="1" dirty="0">
                <a:solidFill>
                  <a:srgbClr val="000000"/>
                </a:solidFill>
              </a:rPr>
              <a:t>-</a:t>
            </a:r>
            <a:r>
              <a:rPr lang="it-IT" i="1" dirty="0" smtClean="0">
                <a:solidFill>
                  <a:srgbClr val="000000"/>
                </a:solidFill>
              </a:rPr>
              <a:t> </a:t>
            </a:r>
            <a:r>
              <a:rPr lang="it-IT" i="1" dirty="0">
                <a:solidFill>
                  <a:srgbClr val="000000"/>
                </a:solidFill>
              </a:rPr>
              <a:t>Scientific </a:t>
            </a:r>
            <a:r>
              <a:rPr lang="it-IT" i="1" dirty="0" err="1">
                <a:solidFill>
                  <a:srgbClr val="000000"/>
                </a:solidFill>
              </a:rPr>
              <a:t>Babel:The</a:t>
            </a:r>
            <a:r>
              <a:rPr lang="it-IT" i="1" dirty="0">
                <a:solidFill>
                  <a:srgbClr val="000000"/>
                </a:solidFill>
              </a:rPr>
              <a:t> Language of </a:t>
            </a:r>
            <a:r>
              <a:rPr lang="it-IT" i="1" dirty="0" smtClean="0">
                <a:solidFill>
                  <a:srgbClr val="000000"/>
                </a:solidFill>
              </a:rPr>
              <a:t>Science, 2015</a:t>
            </a:r>
            <a:endParaRPr lang="it-IT" i="1" dirty="0">
              <a:solidFill>
                <a:srgbClr val="000000"/>
              </a:solidFill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1134597" y="1498275"/>
            <a:ext cx="7594600" cy="1334845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it-IT" sz="2400" dirty="0" smtClean="0">
                <a:solidFill>
                  <a:schemeClr val="tx1"/>
                </a:solidFill>
              </a:rPr>
              <a:t>“In teoria, si possono elaborare idee, concepire esperimenti,  impegnare conversazioni scientifiche,  in qualsiasi lingua.                             </a:t>
            </a:r>
          </a:p>
          <a:p>
            <a:pPr algn="l">
              <a:lnSpc>
                <a:spcPct val="90000"/>
              </a:lnSpc>
            </a:pPr>
            <a:r>
              <a:rPr lang="it-IT" sz="2400" i="1" dirty="0">
                <a:solidFill>
                  <a:schemeClr val="tx1"/>
                </a:solidFill>
              </a:rPr>
              <a:t> </a:t>
            </a:r>
            <a:r>
              <a:rPr lang="it-IT" sz="2400" i="1" dirty="0" smtClean="0">
                <a:solidFill>
                  <a:schemeClr val="tx1"/>
                </a:solidFill>
              </a:rPr>
              <a:t>              Ma in pratica la scienza non funziona così.</a:t>
            </a:r>
            <a:r>
              <a:rPr lang="it-IT" sz="3100" i="1" dirty="0" smtClean="0">
                <a:solidFill>
                  <a:srgbClr val="000000"/>
                </a:solidFill>
              </a:rPr>
              <a:t> 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4800" y="195293"/>
            <a:ext cx="8572500" cy="109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3600" b="1" dirty="0" smtClean="0">
                <a:solidFill>
                  <a:srgbClr val="C0504D"/>
                </a:solidFill>
              </a:rPr>
              <a:t>SOLO POCHE </a:t>
            </a:r>
            <a:r>
              <a:rPr lang="it-IT" sz="3600" b="1" i="1" dirty="0" smtClean="0">
                <a:solidFill>
                  <a:srgbClr val="C0504D"/>
                </a:solidFill>
              </a:rPr>
              <a:t>LINGUE</a:t>
            </a:r>
            <a:r>
              <a:rPr lang="it-IT" sz="3600" b="1" dirty="0" smtClean="0">
                <a:solidFill>
                  <a:srgbClr val="C0504D"/>
                </a:solidFill>
              </a:rPr>
              <a:t> POSSIEDONO UN</a:t>
            </a:r>
            <a:r>
              <a:rPr lang="it-IT" sz="3600" b="1" i="1" dirty="0" smtClean="0">
                <a:solidFill>
                  <a:srgbClr val="C0504D"/>
                </a:solidFill>
              </a:rPr>
              <a:t> LINGUAGGIO</a:t>
            </a:r>
            <a:r>
              <a:rPr lang="it-IT" sz="3600" b="1" dirty="0" smtClean="0">
                <a:solidFill>
                  <a:srgbClr val="C0504D"/>
                </a:solidFill>
              </a:rPr>
              <a:t> SCIENTIFICO</a:t>
            </a:r>
            <a:endParaRPr lang="it-IT" sz="3600" b="1" dirty="0">
              <a:solidFill>
                <a:srgbClr val="C0504D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60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3600" y="1663701"/>
            <a:ext cx="7289800" cy="17398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Il latino, che nel comune sentire è l’icona stessa del linguaggio  scientifico, dovette dedicare una buona dose di sforzo per conquistare le parole necessarie a esprimere le idee della scienza, nate nella cultura greca e incardinate in quella lingua</a:t>
            </a:r>
            <a:r>
              <a:rPr lang="it-IT" sz="2400" b="1" dirty="0"/>
              <a:t>. </a:t>
            </a:r>
            <a:endParaRPr lang="it-IT" sz="2400" b="1" dirty="0" smtClean="0"/>
          </a:p>
        </p:txBody>
      </p:sp>
      <p:sp>
        <p:nvSpPr>
          <p:cNvPr id="4" name="Titolo 3"/>
          <p:cNvSpPr txBox="1">
            <a:spLocks noGrp="1"/>
          </p:cNvSpPr>
          <p:nvPr>
            <p:ph type="title"/>
          </p:nvPr>
        </p:nvSpPr>
        <p:spPr>
          <a:xfrm>
            <a:off x="457200" y="240844"/>
            <a:ext cx="8458200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CICERONE, IL LATINO E LA CONQUISTA DEL LINGUAGGIO SCIENTIFICO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52500" y="3683000"/>
            <a:ext cx="7112000" cy="2311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it-IT" sz="2400" b="1" dirty="0" smtClean="0"/>
              <a:t>Fu Cicerone a spezzare consapevolmente la dipendenza dalla lingua greca, ponendo mano alla creazione di un vocabolario latino adatto ad esprimere i concetti astratti della filosofia e della scienza.</a:t>
            </a:r>
          </a:p>
          <a:p>
            <a:pPr marL="0" indent="0" algn="ctr">
              <a:buFont typeface="Arial"/>
              <a:buNone/>
            </a:pPr>
            <a:r>
              <a:rPr lang="it-IT" sz="2400" b="1" dirty="0" smtClean="0"/>
              <a:t> Con grande intelligenza egli si aprì allo sperimentalismo linguistico e al conio di neologismi. </a:t>
            </a:r>
            <a:endParaRPr lang="it-IT" sz="2400" b="1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513322" y="6007100"/>
            <a:ext cx="277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i="1" noProof="1" smtClean="0">
                <a:solidFill>
                  <a:schemeClr val="accent2"/>
                </a:solidFill>
              </a:rPr>
              <a:t>(Tusculanae Disputationes)</a:t>
            </a:r>
            <a:endParaRPr lang="it-IT" i="1" noProof="1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2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0400" y="1050298"/>
            <a:ext cx="7747000" cy="2006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Cicero confronted a Latin that did not have a word for the </a:t>
            </a:r>
            <a:r>
              <a:rPr lang="en-US" sz="2400" b="1" i="1" dirty="0" smtClean="0">
                <a:solidFill>
                  <a:schemeClr val="accent2"/>
                </a:solidFill>
              </a:rPr>
              <a:t>abstract notion of </a:t>
            </a:r>
            <a:r>
              <a:rPr lang="en-US" sz="2400" i="1" dirty="0" smtClean="0">
                <a:solidFill>
                  <a:schemeClr val="accent2"/>
                </a:solidFill>
              </a:rPr>
              <a:t>“</a:t>
            </a:r>
            <a:r>
              <a:rPr lang="en-US" sz="2400" b="1" i="1" dirty="0" err="1" smtClean="0">
                <a:solidFill>
                  <a:schemeClr val="accent2"/>
                </a:solidFill>
              </a:rPr>
              <a:t>muchness</a:t>
            </a:r>
            <a:r>
              <a:rPr lang="en-US" sz="2400" i="1" dirty="0" smtClean="0">
                <a:solidFill>
                  <a:schemeClr val="accent2"/>
                </a:solidFill>
              </a:rPr>
              <a:t>.” 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In analogy to Greek, he performed some grammatical manipulation to the ubiquitous question word  </a:t>
            </a:r>
            <a:r>
              <a:rPr lang="en-US" sz="2400" b="1" i="1" dirty="0" smtClean="0">
                <a:solidFill>
                  <a:schemeClr val="accent2"/>
                </a:solidFill>
              </a:rPr>
              <a:t>“how much”</a:t>
            </a:r>
            <a:r>
              <a:rPr lang="en-US" sz="2400" i="1" dirty="0" smtClean="0">
                <a:solidFill>
                  <a:schemeClr val="accent2"/>
                </a:solidFill>
              </a:rPr>
              <a:t> </a:t>
            </a:r>
            <a:r>
              <a:rPr lang="en-US" sz="2400" i="1" dirty="0" err="1" smtClean="0">
                <a:solidFill>
                  <a:schemeClr val="accent2"/>
                </a:solidFill>
              </a:rPr>
              <a:t>quantus</a:t>
            </a:r>
            <a:r>
              <a:rPr lang="en-US" sz="2400" i="1" dirty="0" smtClean="0">
                <a:solidFill>
                  <a:schemeClr val="accent2"/>
                </a:solidFill>
              </a:rPr>
              <a:t>, </a:t>
            </a:r>
            <a:r>
              <a:rPr lang="en-US" sz="2400" b="1" i="1" dirty="0" smtClean="0">
                <a:solidFill>
                  <a:schemeClr val="accent2"/>
                </a:solidFill>
              </a:rPr>
              <a:t>producing </a:t>
            </a:r>
            <a:r>
              <a:rPr lang="en-US" sz="2400" b="1" i="1" dirty="0" err="1" smtClean="0">
                <a:solidFill>
                  <a:schemeClr val="accent2"/>
                </a:solidFill>
              </a:rPr>
              <a:t>quantitas</a:t>
            </a:r>
            <a:r>
              <a:rPr lang="en-US" sz="2400" i="1" dirty="0" smtClean="0">
                <a:solidFill>
                  <a:schemeClr val="accent2"/>
                </a:solidFill>
              </a:rPr>
              <a:t>, the root word for our own “quantity.” </a:t>
            </a:r>
          </a:p>
          <a:p>
            <a:pPr marL="0" indent="0" algn="ctr">
              <a:buNone/>
            </a:pPr>
            <a:endParaRPr lang="it-IT" sz="2800" i="1" dirty="0">
              <a:solidFill>
                <a:srgbClr val="C0504D"/>
              </a:solidFill>
            </a:endParaRPr>
          </a:p>
        </p:txBody>
      </p:sp>
      <p:sp>
        <p:nvSpPr>
          <p:cNvPr id="4" name="Titolo 3"/>
          <p:cNvSpPr txBox="1">
            <a:spLocks noGrp="1"/>
          </p:cNvSpPr>
          <p:nvPr>
            <p:ph type="title"/>
          </p:nvPr>
        </p:nvSpPr>
        <p:spPr>
          <a:xfrm>
            <a:off x="609600" y="254008"/>
            <a:ext cx="8229600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DA “</a:t>
            </a:r>
            <a:r>
              <a:rPr lang="el-GR" sz="4000" b="1" i="1" dirty="0" smtClean="0">
                <a:solidFill>
                  <a:srgbClr val="C0504D"/>
                </a:solidFill>
              </a:rPr>
              <a:t>POSOTES</a:t>
            </a:r>
            <a:r>
              <a:rPr lang="it-IT" sz="4000" b="1" i="1" dirty="0" smtClean="0">
                <a:solidFill>
                  <a:srgbClr val="C0504D"/>
                </a:solidFill>
              </a:rPr>
              <a:t>” </a:t>
            </a:r>
            <a:r>
              <a:rPr lang="it-IT" sz="4000" b="1" dirty="0" smtClean="0">
                <a:solidFill>
                  <a:srgbClr val="C0504D"/>
                </a:solidFill>
              </a:rPr>
              <a:t>A QUANTITAS 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95300" y="3056890"/>
            <a:ext cx="8039100" cy="141351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/>
              <a:buNone/>
            </a:pPr>
            <a:r>
              <a:rPr lang="en-US" sz="3800" i="1" dirty="0" smtClean="0">
                <a:solidFill>
                  <a:schemeClr val="accent2"/>
                </a:solidFill>
              </a:rPr>
              <a:t>Someone had to create the word “quantity.”   It is not an obvious concept, certainly less so than “eye” or “tree,” and yet it is difficult to imagine science without it.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it-IT" sz="2400" i="1" dirty="0" smtClean="0">
                <a:solidFill>
                  <a:schemeClr val="accent2"/>
                </a:solidFill>
              </a:rPr>
              <a:t>                                                               </a:t>
            </a:r>
            <a:r>
              <a:rPr lang="it-IT" sz="2400" i="1" dirty="0" err="1" smtClean="0">
                <a:solidFill>
                  <a:schemeClr val="accent2"/>
                </a:solidFill>
              </a:rPr>
              <a:t>Gordin</a:t>
            </a:r>
            <a:r>
              <a:rPr lang="it-IT" sz="2400" i="1" dirty="0">
                <a:solidFill>
                  <a:schemeClr val="accent2"/>
                </a:solidFill>
              </a:rPr>
              <a:t>- </a:t>
            </a:r>
            <a:r>
              <a:rPr lang="it-IT" sz="2400" i="1" dirty="0" err="1">
                <a:solidFill>
                  <a:schemeClr val="accent2"/>
                </a:solidFill>
              </a:rPr>
              <a:t>Scientific</a:t>
            </a:r>
            <a:r>
              <a:rPr lang="it-IT" sz="2400" i="1" dirty="0">
                <a:solidFill>
                  <a:schemeClr val="accent2"/>
                </a:solidFill>
              </a:rPr>
              <a:t> </a:t>
            </a:r>
            <a:r>
              <a:rPr lang="it-IT" sz="2400" i="1" dirty="0" err="1">
                <a:solidFill>
                  <a:schemeClr val="accent2"/>
                </a:solidFill>
              </a:rPr>
              <a:t>Babel:The</a:t>
            </a:r>
            <a:r>
              <a:rPr lang="it-IT" sz="2400" i="1" dirty="0">
                <a:solidFill>
                  <a:schemeClr val="accent2"/>
                </a:solidFill>
              </a:rPr>
              <a:t> Language of Science, </a:t>
            </a:r>
            <a:r>
              <a:rPr lang="it-IT" sz="2400" i="1" dirty="0" smtClean="0">
                <a:solidFill>
                  <a:schemeClr val="accent2"/>
                </a:solidFill>
              </a:rPr>
              <a:t>2015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800100" y="4673600"/>
            <a:ext cx="7607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Creando </a:t>
            </a:r>
            <a:r>
              <a:rPr lang="it-IT" sz="2400" b="1" dirty="0"/>
              <a:t>un vocabolario filosofico capace di esprimere nozioni astratte, Cicerone mutò il destino del latino e aprì la strada al suo uso plurisecolare come lingua della scienza</a:t>
            </a:r>
            <a:r>
              <a:rPr lang="it-IT" b="1" dirty="0" smtClean="0"/>
              <a:t>.</a:t>
            </a:r>
            <a:endParaRPr lang="it-IT" b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09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81000" y="229205"/>
            <a:ext cx="8531437" cy="1210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UNO STRUMENTO FATTO DI PAROLE, IMMAGINI E FORMULE</a:t>
            </a:r>
          </a:p>
        </p:txBody>
      </p:sp>
      <p:sp>
        <p:nvSpPr>
          <p:cNvPr id="5" name="Rettangolo 4"/>
          <p:cNvSpPr/>
          <p:nvPr/>
        </p:nvSpPr>
        <p:spPr>
          <a:xfrm>
            <a:off x="943167" y="1711448"/>
            <a:ext cx="7200534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it-IT" sz="2400" dirty="0" smtClean="0"/>
              <a:t>Quattro secoli di lavoro hanno dotato le scienze moderne, nate dalla rivoluzione del ‘600,                          </a:t>
            </a:r>
            <a:r>
              <a:rPr lang="it-IT" sz="2400" b="1" i="1" dirty="0" smtClean="0"/>
              <a:t>di un linguaggio definito</a:t>
            </a:r>
            <a:r>
              <a:rPr lang="it-IT" sz="2400" dirty="0" smtClean="0"/>
              <a:t>,                                                              </a:t>
            </a:r>
            <a:r>
              <a:rPr lang="it-IT" sz="2400" b="1" i="1" dirty="0" smtClean="0"/>
              <a:t>fatto di parole, immagini, diagrammi, grafici e simboli matematici, fisici e chimici</a:t>
            </a:r>
            <a:r>
              <a:rPr lang="fr-FR" sz="2400" dirty="0" smtClean="0"/>
              <a:t>. </a:t>
            </a:r>
            <a:endParaRPr lang="fr-FR" sz="2400" i="1" dirty="0">
              <a:solidFill>
                <a:srgbClr val="C0504D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943167" y="3565166"/>
            <a:ext cx="7344416" cy="763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it-IT" sz="2400" dirty="0" smtClean="0"/>
              <a:t>Ogni componente trasmette il significato in maniera differente, e tutti concorrono a costruire il messaggio</a:t>
            </a:r>
            <a:r>
              <a:rPr lang="fr-FR" sz="2400" dirty="0" smtClean="0"/>
              <a:t>. </a:t>
            </a:r>
            <a:endParaRPr lang="fr-FR" sz="2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90501" y="4651667"/>
            <a:ext cx="7804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 smtClean="0">
                <a:solidFill>
                  <a:srgbClr val="C0504D"/>
                </a:solidFill>
              </a:rPr>
              <a:t>Gli stili argomentativi sono fortemente codificati: il vocabolario è complesso, la sintassi è precisa, </a:t>
            </a:r>
          </a:p>
          <a:p>
            <a:pPr algn="ctr"/>
            <a:r>
              <a:rPr lang="it-IT" sz="2400" i="1" dirty="0" smtClean="0">
                <a:solidFill>
                  <a:srgbClr val="C0504D"/>
                </a:solidFill>
              </a:rPr>
              <a:t>I dettagli sono puntuali e le frasi devono escludere le interpretazioni ambigue. </a:t>
            </a:r>
            <a:endParaRPr lang="it-IT" sz="2200" i="1" dirty="0">
              <a:solidFill>
                <a:srgbClr val="C0504D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2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1700" y="1417639"/>
            <a:ext cx="7480300" cy="2112961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it-IT" sz="2400" dirty="0" smtClean="0"/>
              <a:t>Furono i grandi nomenclatori del '700, come </a:t>
            </a:r>
            <a:r>
              <a:rPr lang="it-IT" sz="2400" dirty="0" err="1" smtClean="0"/>
              <a:t>Lavoisier</a:t>
            </a:r>
            <a:r>
              <a:rPr lang="it-IT" sz="2400" dirty="0" smtClean="0"/>
              <a:t> e </a:t>
            </a:r>
            <a:r>
              <a:rPr lang="it-IT" sz="2400" dirty="0" err="1" smtClean="0"/>
              <a:t>Linneo</a:t>
            </a:r>
            <a:r>
              <a:rPr lang="it-IT" sz="2400" dirty="0" smtClean="0"/>
              <a:t>, ad avvertire acutamente la necessità di mettere ordine nelle conoscenze accumulate in secoli di osservazioni sottratte </a:t>
            </a:r>
            <a:r>
              <a:rPr lang="it-IT" sz="2400" dirty="0"/>
              <a:t>a ogni “</a:t>
            </a:r>
            <a:r>
              <a:rPr lang="it-IT" sz="2400" dirty="0" smtClean="0"/>
              <a:t>certa dimostrazione”</a:t>
            </a:r>
            <a:r>
              <a:rPr lang="it-IT" sz="2400" i="1" dirty="0" smtClean="0"/>
              <a:t>,</a:t>
            </a:r>
            <a:r>
              <a:rPr lang="it-IT" sz="2400" dirty="0" smtClean="0"/>
              <a:t> </a:t>
            </a:r>
            <a:r>
              <a:rPr lang="it-IT" sz="2400" i="1" dirty="0"/>
              <a:t>liberando il linguaggio della scienza dalle parole del senso comune</a:t>
            </a:r>
            <a:r>
              <a:rPr lang="it-IT" sz="2400" dirty="0"/>
              <a:t>.  </a:t>
            </a:r>
            <a:endParaRPr lang="it-IT" sz="2400" dirty="0" smtClean="0"/>
          </a:p>
        </p:txBody>
      </p:sp>
      <p:sp>
        <p:nvSpPr>
          <p:cNvPr id="4" name="Titolo 3"/>
          <p:cNvSpPr txBox="1"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sz="4000" b="1" dirty="0" smtClean="0">
                <a:solidFill>
                  <a:srgbClr val="C0504D"/>
                </a:solidFill>
              </a:rPr>
              <a:t>IL 700 E LA RAZIONALIZZAZIONE DELLA NOMENCLATURA</a:t>
            </a:r>
            <a:endParaRPr lang="it-IT" sz="4000" b="1" dirty="0">
              <a:solidFill>
                <a:srgbClr val="C0504D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901700" y="3771900"/>
            <a:ext cx="7785100" cy="238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it-IT" sz="2400" i="1" dirty="0" smtClean="0">
                <a:solidFill>
                  <a:srgbClr val="C0504D"/>
                </a:solidFill>
              </a:rPr>
              <a:t>Astronomia, fisica e matematica avevano potuto contare, fin dal sorgere della scienza moderna, su una tradizione di pensiero astratto e rigoroso che risaliva alla Grecia classica e all’ellenismo.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it-IT" sz="2400" i="1" dirty="0" smtClean="0">
                <a:solidFill>
                  <a:srgbClr val="C0504D"/>
                </a:solidFill>
              </a:rPr>
              <a:t>Geologia, botanica, zoologia e chimica erano invece alle prese con lunghi elenchi di nomi, di oggetti e di fatti privi di ogni tentativo di ordine. </a:t>
            </a:r>
            <a:r>
              <a:rPr lang="it-IT" sz="2400" b="1" dirty="0" smtClean="0"/>
              <a:t> </a:t>
            </a:r>
            <a:endParaRPr lang="it-IT" sz="2400" b="1" dirty="0"/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3C9C1-E4B1-BC41-B15D-8C17E0E6EA63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081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Nero .thmx</Template>
  <TotalTime>6588</TotalTime>
  <Words>3029</Words>
  <Application>Microsoft Office PowerPoint</Application>
  <PresentationFormat>Presentazione su schermo (4:3)</PresentationFormat>
  <Paragraphs>221</Paragraphs>
  <Slides>37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Tema di Office</vt:lpstr>
      <vt:lpstr>LA SCIENZA, LA LINGUA E      I FUTURI POSSIBILI </vt:lpstr>
      <vt:lpstr>PARTE PRIMA:  L’URGENZA DI COMUNICARE</vt:lpstr>
      <vt:lpstr>Presentazione standard di PowerPoint</vt:lpstr>
      <vt:lpstr>Presentazione standard di PowerPoint</vt:lpstr>
      <vt:lpstr>Presentazione standard di PowerPoint</vt:lpstr>
      <vt:lpstr>CICERONE, IL LATINO E LA CONQUISTA DEL LINGUAGGIO SCIENTIFICO</vt:lpstr>
      <vt:lpstr>DA “POSOTES” A QUANTITAS </vt:lpstr>
      <vt:lpstr>Presentazione standard di PowerPoint</vt:lpstr>
      <vt:lpstr>IL 700 E LA RAZIONALIZZAZIONE DELLA NOMENCLATURA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UNA LINGUA PER GLI SCAMBI GLOBALI</vt:lpstr>
      <vt:lpstr>Presentazione standard di PowerPoint</vt:lpstr>
      <vt:lpstr>UN MONOPOLIO SENZA FRONTIERE</vt:lpstr>
      <vt:lpstr> PARTE SECONDA:  IL PENSIERO E LE LINGUE COME UNIVERSI PARALLELI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NEL MONDO IPERTECNOLOGICO LA SCIENZA DEVE FARSI CAPIRE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D’ALEMBERT E IL MULTILINGUISMO</vt:lpstr>
      <vt:lpstr>Parole 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Marialuisa Villa</dc:creator>
  <cp:lastModifiedBy>Massimo</cp:lastModifiedBy>
  <cp:revision>812</cp:revision>
  <dcterms:created xsi:type="dcterms:W3CDTF">2015-03-17T13:02:30Z</dcterms:created>
  <dcterms:modified xsi:type="dcterms:W3CDTF">2016-09-29T17:48:04Z</dcterms:modified>
</cp:coreProperties>
</file>