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62" r:id="rId2"/>
    <p:sldId id="415" r:id="rId3"/>
    <p:sldId id="420" r:id="rId4"/>
    <p:sldId id="416" r:id="rId5"/>
    <p:sldId id="486" r:id="rId6"/>
    <p:sldId id="405" r:id="rId7"/>
    <p:sldId id="410" r:id="rId8"/>
    <p:sldId id="406" r:id="rId9"/>
    <p:sldId id="407" r:id="rId10"/>
    <p:sldId id="408" r:id="rId11"/>
    <p:sldId id="409" r:id="rId12"/>
    <p:sldId id="423" r:id="rId13"/>
    <p:sldId id="454" r:id="rId14"/>
    <p:sldId id="425" r:id="rId15"/>
    <p:sldId id="426" r:id="rId16"/>
    <p:sldId id="428" r:id="rId17"/>
    <p:sldId id="429" r:id="rId18"/>
    <p:sldId id="471" r:id="rId19"/>
    <p:sldId id="444" r:id="rId20"/>
    <p:sldId id="501" r:id="rId21"/>
    <p:sldId id="479" r:id="rId22"/>
    <p:sldId id="512" r:id="rId23"/>
    <p:sldId id="491" r:id="rId24"/>
    <p:sldId id="499" r:id="rId25"/>
    <p:sldId id="495" r:id="rId26"/>
    <p:sldId id="496" r:id="rId27"/>
    <p:sldId id="489" r:id="rId28"/>
    <p:sldId id="511" r:id="rId29"/>
    <p:sldId id="485" r:id="rId30"/>
    <p:sldId id="482" r:id="rId31"/>
    <p:sldId id="498" r:id="rId32"/>
    <p:sldId id="484" r:id="rId33"/>
    <p:sldId id="483" r:id="rId34"/>
    <p:sldId id="441" r:id="rId3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Objects="1">
      <p:cViewPr varScale="1">
        <p:scale>
          <a:sx n="91" d="100"/>
          <a:sy n="91" d="100"/>
        </p:scale>
        <p:origin x="-131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4"/>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BEF7C-CB99-BC48-9690-C810A7BD22AA}" type="datetimeFigureOut">
              <a:rPr lang="it-IT" smtClean="0"/>
              <a:t>22/04/15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0794A-94A1-D641-8F9B-C7DEBD5ADF76}" type="slidenum">
              <a:rPr lang="it-IT" smtClean="0"/>
              <a:t>‹n.›</a:t>
            </a:fld>
            <a:endParaRPr lang="it-IT"/>
          </a:p>
        </p:txBody>
      </p:sp>
    </p:spTree>
    <p:extLst>
      <p:ext uri="{BB962C8B-B14F-4D97-AF65-F5344CB8AC3E}">
        <p14:creationId xmlns:p14="http://schemas.microsoft.com/office/powerpoint/2010/main" val="15927229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qca.org.uk/6944.html" TargetMode="External"/><Relationship Id="rId4" Type="http://schemas.openxmlformats.org/officeDocument/2006/relationships/hyperlink" Target="http://www.ltscotland.org.uk/assess/glossary/index.asp" TargetMode="External"/><Relationship Id="rId5" Type="http://schemas.openxmlformats.org/officeDocument/2006/relationships/hyperlink" Target="http://www.alte.org/projects/glossary.php" TargetMode="External"/><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p:cNvSpPr>
          <p:nvPr>
            <p:ph type="sldImg"/>
          </p:nvPr>
        </p:nvSpPr>
        <p:spPr>
          <a:xfrm>
            <a:off x="1150938" y="692150"/>
            <a:ext cx="4556125" cy="3416300"/>
          </a:xfrm>
          <a:ln/>
        </p:spPr>
      </p:sp>
      <p:sp>
        <p:nvSpPr>
          <p:cNvPr id="21506"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Buon</a:t>
            </a:r>
            <a:r>
              <a:rPr lang="it-IT" baseline="0" dirty="0" smtClean="0">
                <a:latin typeface="Times New Roman" charset="0"/>
              </a:rPr>
              <a:t> pomeriggio  a tutti,  ringrazio la collega Sandra Covino  per la presentazione e per l’invito per l’invito a partecipare a questo seminario di oggi e mi fa molto piacere parlare ‘ in </a:t>
            </a:r>
            <a:r>
              <a:rPr lang="it-IT" baseline="0" dirty="0" err="1" smtClean="0">
                <a:latin typeface="Times New Roman" charset="0"/>
              </a:rPr>
              <a:t>casa’</a:t>
            </a:r>
            <a:r>
              <a:rPr lang="it-IT" baseline="0" dirty="0" smtClean="0">
                <a:latin typeface="Times New Roman" charset="0"/>
              </a:rPr>
              <a:t> di fronte a tanti colleghi interni ed sterni.</a:t>
            </a:r>
          </a:p>
          <a:p>
            <a:endParaRPr lang="it-IT" baseline="0" dirty="0" smtClean="0">
              <a:latin typeface="Times New Roman" charset="0"/>
            </a:endParaRPr>
          </a:p>
          <a:p>
            <a:r>
              <a:rPr lang="it-IT" baseline="0" dirty="0" smtClean="0">
                <a:latin typeface="Times New Roman" charset="0"/>
              </a:rPr>
              <a:t>Come ha detto Sandro Covino mi occupo di certificazione linguistica, avendo come disciplina di riferimento il </a:t>
            </a:r>
            <a:r>
              <a:rPr lang="it-IT" baseline="0" dirty="0" err="1" smtClean="0">
                <a:latin typeface="Times New Roman" charset="0"/>
              </a:rPr>
              <a:t>language</a:t>
            </a:r>
            <a:r>
              <a:rPr lang="it-IT" baseline="0" dirty="0" smtClean="0">
                <a:latin typeface="Times New Roman" charset="0"/>
              </a:rPr>
              <a:t> </a:t>
            </a:r>
            <a:r>
              <a:rPr lang="it-IT" baseline="0" dirty="0" err="1" smtClean="0">
                <a:latin typeface="Times New Roman" charset="0"/>
              </a:rPr>
              <a:t>testing</a:t>
            </a:r>
            <a:r>
              <a:rPr lang="it-IT" baseline="0" dirty="0" smtClean="0">
                <a:latin typeface="Times New Roman" charset="0"/>
              </a:rPr>
              <a:t> e non una disciplina pedagogica. valutazione  delle conoscenze delle L2, nella prospettiva del Language </a:t>
            </a:r>
            <a:r>
              <a:rPr lang="it-IT" baseline="0" dirty="0" err="1" smtClean="0">
                <a:latin typeface="Times New Roman" charset="0"/>
              </a:rPr>
              <a:t>Testing</a:t>
            </a:r>
            <a:r>
              <a:rPr lang="it-IT" baseline="0" dirty="0" smtClean="0">
                <a:latin typeface="Times New Roman" charset="0"/>
              </a:rPr>
              <a:t>. Ciò non toglie che vi siano degli aspetti sia linguistici che   che </a:t>
            </a:r>
            <a:r>
              <a:rPr lang="it-IT" baseline="0" dirty="0" err="1" smtClean="0">
                <a:latin typeface="Times New Roman" charset="0"/>
              </a:rPr>
              <a:t>cognitiviad</a:t>
            </a:r>
            <a:r>
              <a:rPr lang="it-IT" baseline="0" dirty="0" smtClean="0">
                <a:latin typeface="Times New Roman" charset="0"/>
              </a:rPr>
              <a:t> esempio nel caso della comprensione di lettura, sono trasversali fra L1 e L2 e sempre più lo diventano man mano che aumenta la </a:t>
            </a:r>
            <a:r>
              <a:rPr lang="it-IT" baseline="0" dirty="0" err="1" smtClean="0">
                <a:latin typeface="Times New Roman" charset="0"/>
              </a:rPr>
              <a:t>proficency</a:t>
            </a:r>
            <a:r>
              <a:rPr lang="it-IT" baseline="0" dirty="0" smtClean="0">
                <a:latin typeface="Times New Roman" charset="0"/>
              </a:rPr>
              <a:t> linguistica degli apprendenti soprattutto nel caso delle L2.</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6C9341B5-5088-9744-B8C3-1FDD3A21401C}" type="slidenum">
              <a:rPr lang="it-IT" smtClean="0"/>
              <a:pPr>
                <a:defRPr/>
              </a:pPr>
              <a:t>1</a:t>
            </a:fld>
            <a:endParaRPr lang="it-IT"/>
          </a:p>
        </p:txBody>
      </p:sp>
    </p:spTree>
    <p:extLst>
      <p:ext uri="{BB962C8B-B14F-4D97-AF65-F5344CB8AC3E}">
        <p14:creationId xmlns:p14="http://schemas.microsoft.com/office/powerpoint/2010/main" val="4030257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4F0794A-94A1-D641-8F9B-C7DEBD5ADF76}" type="slidenum">
              <a:rPr lang="it-IT" smtClean="0"/>
              <a:t>10</a:t>
            </a:fld>
            <a:endParaRPr lang="it-IT"/>
          </a:p>
        </p:txBody>
      </p:sp>
    </p:spTree>
    <p:extLst>
      <p:ext uri="{BB962C8B-B14F-4D97-AF65-F5344CB8AC3E}">
        <p14:creationId xmlns:p14="http://schemas.microsoft.com/office/powerpoint/2010/main" val="1375772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4F0794A-94A1-D641-8F9B-C7DEBD5ADF76}" type="slidenum">
              <a:rPr lang="it-IT" smtClean="0"/>
              <a:t>11</a:t>
            </a:fld>
            <a:endParaRPr lang="it-IT"/>
          </a:p>
        </p:txBody>
      </p:sp>
    </p:spTree>
    <p:extLst>
      <p:ext uri="{BB962C8B-B14F-4D97-AF65-F5344CB8AC3E}">
        <p14:creationId xmlns:p14="http://schemas.microsoft.com/office/powerpoint/2010/main" val="3356080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6C6CC00-0F77-D745-94A9-E390C2D74777}" type="slidenum">
              <a:rPr lang="it-IT" sz="1000"/>
              <a:pPr/>
              <a:t>12</a:t>
            </a:fld>
            <a:endParaRPr lang="it-IT" sz="1000"/>
          </a:p>
        </p:txBody>
      </p:sp>
      <p:sp>
        <p:nvSpPr>
          <p:cNvPr id="76802" name="Rectangle 7"/>
          <p:cNvSpPr txBox="1">
            <a:spLocks noGrp="1" noChangeArrowheads="1"/>
          </p:cNvSpPr>
          <p:nvPr/>
        </p:nvSpPr>
        <p:spPr bwMode="auto">
          <a:xfrm>
            <a:off x="5911850" y="8766175"/>
            <a:ext cx="700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nchor="b"/>
          <a:lstStyle>
            <a:lvl1pPr defTabSz="920750">
              <a:defRPr sz="2400">
                <a:solidFill>
                  <a:schemeClr val="tx1"/>
                </a:solidFill>
                <a:latin typeface="Times New Roman" charset="0"/>
                <a:ea typeface="ＭＳ Ｐゴシック" charset="0"/>
                <a:cs typeface="ＭＳ Ｐゴシック" charset="0"/>
              </a:defRPr>
            </a:lvl1pPr>
            <a:lvl2pPr marL="742950" indent="-285750" defTabSz="920750">
              <a:defRPr sz="2400">
                <a:solidFill>
                  <a:schemeClr val="tx1"/>
                </a:solidFill>
                <a:latin typeface="Times New Roman" charset="0"/>
                <a:ea typeface="ＭＳ Ｐゴシック" charset="0"/>
              </a:defRPr>
            </a:lvl2pPr>
            <a:lvl3pPr marL="1143000" indent="-228600" defTabSz="920750">
              <a:defRPr sz="2400">
                <a:solidFill>
                  <a:schemeClr val="tx1"/>
                </a:solidFill>
                <a:latin typeface="Times New Roman" charset="0"/>
                <a:ea typeface="ＭＳ Ｐゴシック" charset="0"/>
              </a:defRPr>
            </a:lvl3pPr>
            <a:lvl4pPr marL="1600200" indent="-228600" defTabSz="920750">
              <a:defRPr sz="2400">
                <a:solidFill>
                  <a:schemeClr val="tx1"/>
                </a:solidFill>
                <a:latin typeface="Times New Roman" charset="0"/>
                <a:ea typeface="ＭＳ Ｐゴシック" charset="0"/>
              </a:defRPr>
            </a:lvl4pPr>
            <a:lvl5pPr marL="2057400" indent="-228600" defTabSz="920750">
              <a:defRPr sz="24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4BA6D86F-686F-3F4B-8CAC-C1F2FEACC0EE}" type="slidenum">
              <a:rPr lang="de-DE" sz="900">
                <a:solidFill>
                  <a:srgbClr val="00498B"/>
                </a:solidFill>
                <a:latin typeface="Arial" charset="0"/>
              </a:rPr>
              <a:pPr algn="r" eaLnBrk="1" hangingPunct="1"/>
              <a:t>12</a:t>
            </a:fld>
            <a:endParaRPr lang="de-DE" sz="1200"/>
          </a:p>
        </p:txBody>
      </p:sp>
      <p:sp>
        <p:nvSpPr>
          <p:cNvPr id="76803" name="Rectangle 2"/>
          <p:cNvSpPr>
            <a:spLocks noGrp="1" noRot="1" noChangeAspect="1" noChangeArrowheads="1" noTextEdit="1"/>
          </p:cNvSpPr>
          <p:nvPr>
            <p:ph type="sldImg"/>
          </p:nvPr>
        </p:nvSpPr>
        <p:spPr>
          <a:xfrm>
            <a:off x="1143000" y="1131888"/>
            <a:ext cx="4572000" cy="3429000"/>
          </a:xfrm>
          <a:ln/>
        </p:spPr>
      </p:sp>
      <p:sp>
        <p:nvSpPr>
          <p:cNvPr id="76804" name="Rectangle 3"/>
          <p:cNvSpPr>
            <a:spLocks noGrp="1" noChangeArrowheads="1"/>
          </p:cNvSpPr>
          <p:nvPr>
            <p:ph type="body" idx="1"/>
          </p:nvPr>
        </p:nvSpPr>
        <p:spPr>
          <a:xfrm>
            <a:off x="914400" y="4806950"/>
            <a:ext cx="5029200" cy="381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lstStyle/>
          <a:p>
            <a:pPr eaLnBrk="1" hangingPunct="1"/>
            <a:r>
              <a:rPr lang="en-US" dirty="0" smtClean="0">
                <a:latin typeface="Times New Roman" charset="0"/>
              </a:rPr>
              <a:t> Per </a:t>
            </a:r>
            <a:r>
              <a:rPr lang="en-US" dirty="0" err="1" smtClean="0">
                <a:latin typeface="Times New Roman" charset="0"/>
              </a:rPr>
              <a:t>cominciare</a:t>
            </a:r>
            <a:r>
              <a:rPr lang="en-US" dirty="0" smtClean="0">
                <a:latin typeface="Times New Roman" charset="0"/>
              </a:rPr>
              <a:t> ad </a:t>
            </a:r>
            <a:r>
              <a:rPr lang="en-US" dirty="0" err="1" smtClean="0">
                <a:latin typeface="Times New Roman" charset="0"/>
              </a:rPr>
              <a:t>introdurre</a:t>
            </a:r>
            <a:r>
              <a:rPr lang="en-US" dirty="0" smtClean="0">
                <a:latin typeface="Times New Roman" charset="0"/>
              </a:rPr>
              <a:t> </a:t>
            </a:r>
            <a:r>
              <a:rPr lang="en-US" dirty="0" err="1" smtClean="0">
                <a:latin typeface="Times New Roman" charset="0"/>
              </a:rPr>
              <a:t>il</a:t>
            </a:r>
            <a:r>
              <a:rPr lang="en-US" dirty="0" smtClean="0">
                <a:latin typeface="Times New Roman" charset="0"/>
              </a:rPr>
              <a:t> </a:t>
            </a:r>
            <a:r>
              <a:rPr lang="en-US" dirty="0" err="1" smtClean="0">
                <a:latin typeface="Times New Roman" charset="0"/>
              </a:rPr>
              <a:t>concetto</a:t>
            </a:r>
            <a:r>
              <a:rPr lang="en-US" dirty="0" smtClean="0">
                <a:latin typeface="Times New Roman" charset="0"/>
              </a:rPr>
              <a:t>  di </a:t>
            </a:r>
            <a:r>
              <a:rPr lang="en-US" dirty="0" err="1" smtClean="0">
                <a:latin typeface="Times New Roman" charset="0"/>
              </a:rPr>
              <a:t>qualità</a:t>
            </a:r>
            <a:r>
              <a:rPr lang="en-US" dirty="0" smtClean="0">
                <a:latin typeface="Times New Roman" charset="0"/>
              </a:rPr>
              <a:t> </a:t>
            </a:r>
            <a:r>
              <a:rPr lang="en-US" dirty="0" err="1" smtClean="0">
                <a:latin typeface="Times New Roman" charset="0"/>
              </a:rPr>
              <a:t>parliamo</a:t>
            </a:r>
            <a:r>
              <a:rPr lang="en-US" dirty="0" smtClean="0">
                <a:latin typeface="Times New Roman" charset="0"/>
              </a:rPr>
              <a:t> di </a:t>
            </a:r>
            <a:r>
              <a:rPr lang="en-US" dirty="0" err="1" smtClean="0">
                <a:latin typeface="Times New Roman" charset="0"/>
              </a:rPr>
              <a:t>responsabilità</a:t>
            </a:r>
            <a:r>
              <a:rPr lang="en-US" dirty="0" smtClean="0">
                <a:latin typeface="Times New Roman" charset="0"/>
              </a:rPr>
              <a:t> </a:t>
            </a:r>
            <a:r>
              <a:rPr lang="en-US" dirty="0" err="1" smtClean="0">
                <a:latin typeface="Times New Roman" charset="0"/>
              </a:rPr>
              <a:t>della</a:t>
            </a:r>
            <a:r>
              <a:rPr lang="en-US" dirty="0" smtClean="0">
                <a:latin typeface="Times New Roman" charset="0"/>
              </a:rPr>
              <a:t> </a:t>
            </a:r>
            <a:r>
              <a:rPr lang="en-US" dirty="0" err="1" smtClean="0">
                <a:latin typeface="Times New Roman" charset="0"/>
              </a:rPr>
              <a:t>valutazioner</a:t>
            </a:r>
            <a:r>
              <a:rPr lang="en-US" dirty="0" smtClean="0">
                <a:latin typeface="Times New Roman" charset="0"/>
              </a:rPr>
              <a:t>, Chi </a:t>
            </a:r>
            <a:r>
              <a:rPr lang="en-US" dirty="0" err="1" smtClean="0">
                <a:latin typeface="Times New Roman" charset="0"/>
              </a:rPr>
              <a:t>sono</a:t>
            </a:r>
            <a:r>
              <a:rPr lang="en-US" dirty="0" smtClean="0">
                <a:latin typeface="Times New Roman" charset="0"/>
              </a:rPr>
              <a:t> </a:t>
            </a:r>
            <a:r>
              <a:rPr lang="en-US" dirty="0" err="1" smtClean="0">
                <a:latin typeface="Times New Roman" charset="0"/>
              </a:rPr>
              <a:t>gli</a:t>
            </a:r>
            <a:r>
              <a:rPr lang="en-US" dirty="0" smtClean="0">
                <a:latin typeface="Times New Roman" charset="0"/>
              </a:rPr>
              <a:t> </a:t>
            </a:r>
            <a:r>
              <a:rPr lang="en-US" dirty="0" err="1" smtClean="0">
                <a:latin typeface="Times New Roman" charset="0"/>
              </a:rPr>
              <a:t>utenti</a:t>
            </a:r>
            <a:r>
              <a:rPr lang="en-US" dirty="0" smtClean="0">
                <a:latin typeface="Times New Roman" charset="0"/>
              </a:rPr>
              <a:t> </a:t>
            </a:r>
            <a:r>
              <a:rPr lang="en-US" dirty="0" err="1" smtClean="0">
                <a:latin typeface="Times New Roman" charset="0"/>
              </a:rPr>
              <a:t>della</a:t>
            </a:r>
            <a:r>
              <a:rPr lang="en-US" dirty="0" smtClean="0">
                <a:latin typeface="Times New Roman" charset="0"/>
              </a:rPr>
              <a:t> </a:t>
            </a:r>
            <a:r>
              <a:rPr lang="en-US" dirty="0" err="1" smtClean="0">
                <a:latin typeface="Times New Roman" charset="0"/>
              </a:rPr>
              <a:t>valutazione</a:t>
            </a:r>
            <a:r>
              <a:rPr lang="en-US" dirty="0" smtClean="0">
                <a:latin typeface="Times New Roman" charset="0"/>
              </a:rPr>
              <a:t>?</a:t>
            </a:r>
          </a:p>
          <a:p>
            <a:pPr eaLnBrk="1" hangingPunct="1"/>
            <a:endParaRPr lang="en-US" dirty="0" smtClean="0">
              <a:latin typeface="Times New Roman" charset="0"/>
            </a:endParaRPr>
          </a:p>
          <a:p>
            <a:pPr eaLnBrk="1" hangingPunct="1"/>
            <a:r>
              <a:rPr lang="en-US" dirty="0" smtClean="0">
                <a:latin typeface="Times New Roman" charset="0"/>
              </a:rPr>
              <a:t>Approaches </a:t>
            </a:r>
            <a:r>
              <a:rPr lang="en-US" dirty="0">
                <a:latin typeface="Times New Roman" charset="0"/>
              </a:rPr>
              <a:t>to assessment may be regarded differently by different people involved and interested in the results. Ask them to think who might be interested in an exam – the stakeholders.</a:t>
            </a:r>
          </a:p>
          <a:p>
            <a:pPr eaLnBrk="1" hangingPunct="1"/>
            <a:endParaRPr lang="en-US" dirty="0">
              <a:latin typeface="Times New Roman" charset="0"/>
            </a:endParaRPr>
          </a:p>
          <a:p>
            <a:pPr eaLnBrk="1" hangingPunct="1"/>
            <a:r>
              <a:rPr lang="en-US" dirty="0" err="1">
                <a:latin typeface="Times New Roman" charset="0"/>
              </a:rPr>
              <a:t>Quali</a:t>
            </a:r>
            <a:r>
              <a:rPr lang="en-US" dirty="0">
                <a:latin typeface="Times New Roman" charset="0"/>
              </a:rPr>
              <a:t> </a:t>
            </a:r>
            <a:r>
              <a:rPr lang="en-US" dirty="0" err="1">
                <a:latin typeface="Times New Roman" charset="0"/>
              </a:rPr>
              <a:t>sono</a:t>
            </a:r>
            <a:r>
              <a:rPr lang="en-US" dirty="0">
                <a:latin typeface="Times New Roman" charset="0"/>
              </a:rPr>
              <a:t> I </a:t>
            </a:r>
            <a:r>
              <a:rPr lang="en-US" dirty="0" err="1">
                <a:latin typeface="Times New Roman" charset="0"/>
              </a:rPr>
              <a:t>soggetti</a:t>
            </a:r>
            <a:r>
              <a:rPr lang="en-US" dirty="0">
                <a:latin typeface="Times New Roman" charset="0"/>
              </a:rPr>
              <a:t> in </a:t>
            </a:r>
            <a:r>
              <a:rPr lang="en-US" dirty="0" err="1">
                <a:latin typeface="Times New Roman" charset="0"/>
              </a:rPr>
              <a:t>vario</a:t>
            </a:r>
            <a:r>
              <a:rPr lang="en-US" dirty="0">
                <a:latin typeface="Times New Roman" charset="0"/>
              </a:rPr>
              <a:t> </a:t>
            </a:r>
            <a:r>
              <a:rPr lang="en-US" dirty="0" err="1">
                <a:latin typeface="Times New Roman" charset="0"/>
              </a:rPr>
              <a:t>modo</a:t>
            </a:r>
            <a:r>
              <a:rPr lang="en-US" dirty="0">
                <a:latin typeface="Times New Roman" charset="0"/>
              </a:rPr>
              <a:t> e da </a:t>
            </a:r>
            <a:r>
              <a:rPr lang="en-US" dirty="0" err="1">
                <a:latin typeface="Times New Roman" charset="0"/>
              </a:rPr>
              <a:t>varie</a:t>
            </a:r>
            <a:r>
              <a:rPr lang="en-US" dirty="0">
                <a:latin typeface="Times New Roman" charset="0"/>
              </a:rPr>
              <a:t> </a:t>
            </a:r>
            <a:r>
              <a:rPr lang="en-US" dirty="0" err="1">
                <a:latin typeface="Times New Roman" charset="0"/>
              </a:rPr>
              <a:t>prospettive</a:t>
            </a:r>
            <a:r>
              <a:rPr lang="en-US" dirty="0">
                <a:latin typeface="Times New Roman" charset="0"/>
              </a:rPr>
              <a:t> </a:t>
            </a:r>
            <a:r>
              <a:rPr lang="en-US" dirty="0" err="1">
                <a:latin typeface="Times New Roman" charset="0"/>
              </a:rPr>
              <a:t>coinvolti</a:t>
            </a:r>
            <a:r>
              <a:rPr lang="en-US" dirty="0">
                <a:latin typeface="Times New Roman" charset="0"/>
              </a:rPr>
              <a:t> </a:t>
            </a:r>
            <a:r>
              <a:rPr lang="en-US" dirty="0" err="1">
                <a:latin typeface="Times New Roman" charset="0"/>
              </a:rPr>
              <a:t>nel</a:t>
            </a:r>
            <a:r>
              <a:rPr lang="en-US" dirty="0">
                <a:latin typeface="Times New Roman" charset="0"/>
              </a:rPr>
              <a:t> </a:t>
            </a:r>
            <a:r>
              <a:rPr lang="en-US" dirty="0" err="1">
                <a:latin typeface="Times New Roman" charset="0"/>
              </a:rPr>
              <a:t>processo</a:t>
            </a:r>
            <a:r>
              <a:rPr lang="en-US" dirty="0">
                <a:latin typeface="Times New Roman" charset="0"/>
              </a:rPr>
              <a:t> </a:t>
            </a:r>
            <a:r>
              <a:rPr lang="en-US" dirty="0" err="1">
                <a:latin typeface="Times New Roman" charset="0"/>
              </a:rPr>
              <a:t>valutativo</a:t>
            </a:r>
            <a:r>
              <a:rPr lang="en-US" dirty="0">
                <a:latin typeface="Times New Roman" charset="0"/>
              </a:rPr>
              <a:t>? </a:t>
            </a:r>
            <a:r>
              <a:rPr lang="en-US" dirty="0" err="1">
                <a:latin typeface="Times New Roman" charset="0"/>
              </a:rPr>
              <a:t>Pensateci</a:t>
            </a:r>
            <a:r>
              <a:rPr lang="en-US" dirty="0">
                <a:latin typeface="Times New Roman" charset="0"/>
              </a:rPr>
              <a:t>, </a:t>
            </a:r>
            <a:r>
              <a:rPr lang="en-US" dirty="0" err="1">
                <a:latin typeface="Times New Roman" charset="0"/>
              </a:rPr>
              <a:t>scriveteli</a:t>
            </a:r>
            <a:r>
              <a:rPr lang="en-US" dirty="0">
                <a:latin typeface="Times New Roman" charset="0"/>
              </a:rPr>
              <a:t> in un </a:t>
            </a:r>
            <a:r>
              <a:rPr lang="en-US" dirty="0" err="1">
                <a:latin typeface="Times New Roman" charset="0"/>
              </a:rPr>
              <a:t>foglio</a:t>
            </a:r>
            <a:r>
              <a:rPr lang="en-US" dirty="0">
                <a:latin typeface="Times New Roman" charset="0"/>
              </a:rPr>
              <a:t> e poi ne </a:t>
            </a:r>
            <a:r>
              <a:rPr lang="en-US" dirty="0" err="1">
                <a:latin typeface="Times New Roman" charset="0"/>
              </a:rPr>
              <a:t>parliamo</a:t>
            </a:r>
            <a:r>
              <a:rPr lang="en-US" dirty="0">
                <a:latin typeface="Times New Roman" charset="0"/>
              </a:rPr>
              <a:t> </a:t>
            </a:r>
          </a:p>
        </p:txBody>
      </p:sp>
    </p:spTree>
    <p:extLst>
      <p:ext uri="{BB962C8B-B14F-4D97-AF65-F5344CB8AC3E}">
        <p14:creationId xmlns:p14="http://schemas.microsoft.com/office/powerpoint/2010/main" val="896951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1D88837-28AC-3F47-A731-EA115D2E8143}" type="slidenum">
              <a:rPr lang="it-IT" sz="1000"/>
              <a:pPr/>
              <a:t>13</a:t>
            </a:fld>
            <a:endParaRPr lang="it-IT" sz="1000"/>
          </a:p>
        </p:txBody>
      </p:sp>
      <p:sp>
        <p:nvSpPr>
          <p:cNvPr id="78850" name="Rectangle 7"/>
          <p:cNvSpPr txBox="1">
            <a:spLocks noGrp="1" noChangeArrowheads="1"/>
          </p:cNvSpPr>
          <p:nvPr/>
        </p:nvSpPr>
        <p:spPr bwMode="auto">
          <a:xfrm>
            <a:off x="5911850" y="8766175"/>
            <a:ext cx="700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nchor="b"/>
          <a:lstStyle>
            <a:lvl1pPr defTabSz="920750">
              <a:defRPr sz="2400">
                <a:solidFill>
                  <a:schemeClr val="tx1"/>
                </a:solidFill>
                <a:latin typeface="Times New Roman" charset="0"/>
                <a:ea typeface="ＭＳ Ｐゴシック" charset="0"/>
                <a:cs typeface="ＭＳ Ｐゴシック" charset="0"/>
              </a:defRPr>
            </a:lvl1pPr>
            <a:lvl2pPr marL="742950" indent="-285750" defTabSz="920750">
              <a:defRPr sz="2400">
                <a:solidFill>
                  <a:schemeClr val="tx1"/>
                </a:solidFill>
                <a:latin typeface="Times New Roman" charset="0"/>
                <a:ea typeface="ＭＳ Ｐゴシック" charset="0"/>
              </a:defRPr>
            </a:lvl2pPr>
            <a:lvl3pPr marL="1143000" indent="-228600" defTabSz="920750">
              <a:defRPr sz="2400">
                <a:solidFill>
                  <a:schemeClr val="tx1"/>
                </a:solidFill>
                <a:latin typeface="Times New Roman" charset="0"/>
                <a:ea typeface="ＭＳ Ｐゴシック" charset="0"/>
              </a:defRPr>
            </a:lvl3pPr>
            <a:lvl4pPr marL="1600200" indent="-228600" defTabSz="920750">
              <a:defRPr sz="2400">
                <a:solidFill>
                  <a:schemeClr val="tx1"/>
                </a:solidFill>
                <a:latin typeface="Times New Roman" charset="0"/>
                <a:ea typeface="ＭＳ Ｐゴシック" charset="0"/>
              </a:defRPr>
            </a:lvl4pPr>
            <a:lvl5pPr marL="2057400" indent="-228600" defTabSz="920750">
              <a:defRPr sz="24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3F1316F6-7AF0-324B-A5A0-F0453F5A5BA8}" type="slidenum">
              <a:rPr lang="de-DE" sz="900">
                <a:solidFill>
                  <a:srgbClr val="00498B"/>
                </a:solidFill>
                <a:latin typeface="Arial" charset="0"/>
              </a:rPr>
              <a:pPr algn="r" eaLnBrk="1" hangingPunct="1"/>
              <a:t>13</a:t>
            </a:fld>
            <a:endParaRPr lang="de-DE" sz="1200"/>
          </a:p>
        </p:txBody>
      </p:sp>
      <p:sp>
        <p:nvSpPr>
          <p:cNvPr id="78851" name="Rectangle 2"/>
          <p:cNvSpPr>
            <a:spLocks noGrp="1" noRot="1" noChangeAspect="1" noChangeArrowheads="1" noTextEdit="1"/>
          </p:cNvSpPr>
          <p:nvPr>
            <p:ph type="sldImg"/>
          </p:nvPr>
        </p:nvSpPr>
        <p:spPr>
          <a:xfrm>
            <a:off x="1143000" y="1131888"/>
            <a:ext cx="4572000" cy="3429000"/>
          </a:xfrm>
          <a:ln/>
        </p:spPr>
      </p:sp>
      <p:sp>
        <p:nvSpPr>
          <p:cNvPr id="78852" name="Rectangle 3"/>
          <p:cNvSpPr>
            <a:spLocks noGrp="1" noChangeArrowheads="1"/>
          </p:cNvSpPr>
          <p:nvPr>
            <p:ph type="body" idx="1"/>
          </p:nvPr>
        </p:nvSpPr>
        <p:spPr>
          <a:xfrm>
            <a:off x="914400" y="4806950"/>
            <a:ext cx="5029200" cy="381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lstStyle/>
          <a:p>
            <a:pPr eaLnBrk="1" hangingPunct="1"/>
            <a:r>
              <a:rPr lang="en-US" dirty="0" err="1" smtClean="0">
                <a:latin typeface="Times New Roman" charset="0"/>
              </a:rPr>
              <a:t>Cominciamo</a:t>
            </a:r>
            <a:r>
              <a:rPr lang="en-US" dirty="0" smtClean="0">
                <a:latin typeface="Times New Roman" charset="0"/>
              </a:rPr>
              <a:t> con </a:t>
            </a:r>
            <a:r>
              <a:rPr lang="en-US" dirty="0" err="1" smtClean="0">
                <a:latin typeface="Times New Roman" charset="0"/>
              </a:rPr>
              <a:t>gli</a:t>
            </a:r>
            <a:r>
              <a:rPr lang="en-US" dirty="0" smtClean="0">
                <a:latin typeface="Times New Roman" charset="0"/>
              </a:rPr>
              <a:t> </a:t>
            </a:r>
            <a:r>
              <a:rPr lang="en-US" dirty="0" err="1" smtClean="0">
                <a:latin typeface="Times New Roman" charset="0"/>
              </a:rPr>
              <a:t>utenti</a:t>
            </a:r>
            <a:r>
              <a:rPr lang="en-US" dirty="0" smtClean="0">
                <a:latin typeface="Times New Roman" charset="0"/>
              </a:rPr>
              <a:t> </a:t>
            </a:r>
            <a:r>
              <a:rPr lang="en-US" dirty="0" err="1" smtClean="0">
                <a:latin typeface="Times New Roman" charset="0"/>
              </a:rPr>
              <a:t>tecnici</a:t>
            </a:r>
            <a:r>
              <a:rPr lang="en-US" dirty="0" smtClean="0">
                <a:latin typeface="Times New Roman" charset="0"/>
              </a:rPr>
              <a:t>,</a:t>
            </a:r>
            <a:r>
              <a:rPr lang="en-US" baseline="0" dirty="0" smtClean="0">
                <a:latin typeface="Times New Roman" charset="0"/>
              </a:rPr>
              <a:t> </a:t>
            </a:r>
            <a:r>
              <a:rPr lang="en-US" baseline="0" dirty="0" err="1" smtClean="0">
                <a:latin typeface="Times New Roman" charset="0"/>
              </a:rPr>
              <a:t>che</a:t>
            </a:r>
            <a:r>
              <a:rPr lang="en-US" baseline="0" dirty="0" smtClean="0">
                <a:latin typeface="Times New Roman" charset="0"/>
              </a:rPr>
              <a:t> </a:t>
            </a:r>
            <a:r>
              <a:rPr lang="en-US" baseline="0" dirty="0" err="1" smtClean="0">
                <a:latin typeface="Times New Roman" charset="0"/>
              </a:rPr>
              <a:t>rappresentano</a:t>
            </a:r>
            <a:r>
              <a:rPr lang="en-US" baseline="0" dirty="0" smtClean="0">
                <a:latin typeface="Times New Roman" charset="0"/>
              </a:rPr>
              <a:t> un </a:t>
            </a:r>
            <a:r>
              <a:rPr lang="en-US" baseline="0" dirty="0" err="1" smtClean="0">
                <a:latin typeface="Times New Roman" charset="0"/>
              </a:rPr>
              <a:t>po</a:t>
            </a:r>
            <a:r>
              <a:rPr lang="en-US" baseline="0" dirty="0" smtClean="0">
                <a:latin typeface="Times New Roman" charset="0"/>
              </a:rPr>
              <a:t>’ le </a:t>
            </a:r>
            <a:r>
              <a:rPr lang="en-US" baseline="0" dirty="0" err="1" smtClean="0">
                <a:latin typeface="Times New Roman" charset="0"/>
              </a:rPr>
              <a:t>fasi</a:t>
            </a:r>
            <a:r>
              <a:rPr lang="en-US" baseline="0" dirty="0" smtClean="0">
                <a:latin typeface="Times New Roman" charset="0"/>
              </a:rPr>
              <a:t> del </a:t>
            </a:r>
            <a:r>
              <a:rPr lang="en-US" baseline="0" dirty="0" err="1" smtClean="0">
                <a:latin typeface="Times New Roman" charset="0"/>
              </a:rPr>
              <a:t>processo</a:t>
            </a:r>
            <a:r>
              <a:rPr lang="en-US" baseline="0" dirty="0" smtClean="0">
                <a:latin typeface="Times New Roman" charset="0"/>
              </a:rPr>
              <a:t> di </a:t>
            </a:r>
            <a:r>
              <a:rPr lang="en-US" baseline="0" dirty="0" err="1" smtClean="0">
                <a:latin typeface="Times New Roman" charset="0"/>
              </a:rPr>
              <a:t>produzione</a:t>
            </a:r>
            <a:r>
              <a:rPr lang="en-US" baseline="0" dirty="0" smtClean="0">
                <a:latin typeface="Times New Roman" charset="0"/>
              </a:rPr>
              <a:t> di un test, </a:t>
            </a:r>
            <a:r>
              <a:rPr lang="en-US" baseline="0" dirty="0" err="1" smtClean="0">
                <a:latin typeface="Times New Roman" charset="0"/>
              </a:rPr>
              <a:t>soprattutto</a:t>
            </a:r>
            <a:r>
              <a:rPr lang="en-US" baseline="0" dirty="0" smtClean="0">
                <a:latin typeface="Times New Roman" charset="0"/>
              </a:rPr>
              <a:t> </a:t>
            </a:r>
            <a:r>
              <a:rPr lang="en-US" baseline="0" dirty="0" err="1" smtClean="0">
                <a:latin typeface="Times New Roman" charset="0"/>
              </a:rPr>
              <a:t>pensando</a:t>
            </a:r>
            <a:r>
              <a:rPr lang="en-US" baseline="0" dirty="0" smtClean="0">
                <a:latin typeface="Times New Roman" charset="0"/>
              </a:rPr>
              <a:t> a </a:t>
            </a:r>
            <a:r>
              <a:rPr lang="en-US" baseline="0" dirty="0" err="1" smtClean="0">
                <a:latin typeface="Times New Roman" charset="0"/>
              </a:rPr>
              <a:t>contesti</a:t>
            </a:r>
            <a:r>
              <a:rPr lang="en-US" baseline="0" dirty="0" smtClean="0">
                <a:latin typeface="Times New Roman" charset="0"/>
              </a:rPr>
              <a:t> di </a:t>
            </a:r>
            <a:r>
              <a:rPr lang="en-US" baseline="0" dirty="0" err="1" smtClean="0">
                <a:latin typeface="Times New Roman" charset="0"/>
              </a:rPr>
              <a:t>valutazione</a:t>
            </a:r>
            <a:r>
              <a:rPr lang="en-US" baseline="0" dirty="0" smtClean="0">
                <a:latin typeface="Times New Roman" charset="0"/>
              </a:rPr>
              <a:t> </a:t>
            </a:r>
            <a:r>
              <a:rPr lang="en-US" baseline="0" dirty="0" err="1" smtClean="0">
                <a:latin typeface="Times New Roman" charset="0"/>
              </a:rPr>
              <a:t>sommattiva</a:t>
            </a:r>
            <a:r>
              <a:rPr lang="en-US" baseline="0" dirty="0" smtClean="0">
                <a:latin typeface="Times New Roman" charset="0"/>
              </a:rPr>
              <a:t> </a:t>
            </a:r>
            <a:r>
              <a:rPr lang="en-US" baseline="0" dirty="0" err="1" smtClean="0">
                <a:latin typeface="Times New Roman" charset="0"/>
              </a:rPr>
              <a:t>sia</a:t>
            </a:r>
            <a:r>
              <a:rPr lang="en-US" baseline="0" dirty="0" smtClean="0">
                <a:latin typeface="Times New Roman" charset="0"/>
              </a:rPr>
              <a:t> </a:t>
            </a:r>
            <a:r>
              <a:rPr lang="en-US" baseline="0" dirty="0" err="1" smtClean="0">
                <a:latin typeface="Times New Roman" charset="0"/>
              </a:rPr>
              <a:t>esterna</a:t>
            </a:r>
            <a:r>
              <a:rPr lang="en-US" baseline="0" dirty="0" smtClean="0">
                <a:latin typeface="Times New Roman" charset="0"/>
              </a:rPr>
              <a:t> </a:t>
            </a:r>
            <a:r>
              <a:rPr lang="en-US" baseline="0" dirty="0" err="1" smtClean="0">
                <a:latin typeface="Times New Roman" charset="0"/>
              </a:rPr>
              <a:t>sia</a:t>
            </a:r>
            <a:r>
              <a:rPr lang="en-US" baseline="0" dirty="0" smtClean="0">
                <a:latin typeface="Times New Roman" charset="0"/>
              </a:rPr>
              <a:t> </a:t>
            </a:r>
            <a:r>
              <a:rPr lang="en-US" baseline="0" dirty="0" err="1" smtClean="0">
                <a:latin typeface="Times New Roman" charset="0"/>
              </a:rPr>
              <a:t>interna</a:t>
            </a:r>
            <a:r>
              <a:rPr lang="en-US" baseline="0" dirty="0" smtClean="0">
                <a:latin typeface="Times New Roman" charset="0"/>
              </a:rPr>
              <a:t>. Molto </a:t>
            </a:r>
            <a:r>
              <a:rPr lang="en-US" baseline="0" dirty="0" err="1" smtClean="0">
                <a:latin typeface="Times New Roman" charset="0"/>
              </a:rPr>
              <a:t>spesso</a:t>
            </a:r>
            <a:r>
              <a:rPr lang="en-US" baseline="0" dirty="0" smtClean="0">
                <a:latin typeface="Times New Roman" charset="0"/>
              </a:rPr>
              <a:t> </a:t>
            </a:r>
            <a:r>
              <a:rPr lang="en-US" baseline="0" dirty="0" err="1" smtClean="0">
                <a:latin typeface="Times New Roman" charset="0"/>
              </a:rPr>
              <a:t>queste</a:t>
            </a:r>
            <a:r>
              <a:rPr lang="en-US" baseline="0" dirty="0" smtClean="0">
                <a:latin typeface="Times New Roman" charset="0"/>
              </a:rPr>
              <a:t> </a:t>
            </a:r>
            <a:r>
              <a:rPr lang="en-US" baseline="0" dirty="0" err="1" smtClean="0">
                <a:latin typeface="Times New Roman" charset="0"/>
              </a:rPr>
              <a:t>tre</a:t>
            </a:r>
            <a:r>
              <a:rPr lang="en-US" baseline="0" dirty="0" smtClean="0">
                <a:latin typeface="Times New Roman" charset="0"/>
              </a:rPr>
              <a:t> </a:t>
            </a:r>
            <a:r>
              <a:rPr lang="en-US" baseline="0" dirty="0" err="1" smtClean="0">
                <a:latin typeface="Times New Roman" charset="0"/>
              </a:rPr>
              <a:t>tipologie</a:t>
            </a:r>
            <a:r>
              <a:rPr lang="en-US" baseline="0" dirty="0" smtClean="0">
                <a:latin typeface="Times New Roman" charset="0"/>
              </a:rPr>
              <a:t> di </a:t>
            </a:r>
            <a:r>
              <a:rPr lang="en-US" baseline="0" dirty="0" err="1" smtClean="0">
                <a:latin typeface="Times New Roman" charset="0"/>
              </a:rPr>
              <a:t>utenti</a:t>
            </a:r>
            <a:r>
              <a:rPr lang="en-US" baseline="0" dirty="0" smtClean="0">
                <a:latin typeface="Times New Roman" charset="0"/>
              </a:rPr>
              <a:t> </a:t>
            </a:r>
            <a:r>
              <a:rPr lang="en-US" baseline="0" dirty="0" err="1" smtClean="0">
                <a:latin typeface="Times New Roman" charset="0"/>
              </a:rPr>
              <a:t>sono</a:t>
            </a:r>
            <a:r>
              <a:rPr lang="en-US" baseline="0" dirty="0" smtClean="0">
                <a:latin typeface="Times New Roman" charset="0"/>
              </a:rPr>
              <a:t> </a:t>
            </a:r>
            <a:r>
              <a:rPr lang="en-US" baseline="0" dirty="0" err="1" smtClean="0">
                <a:latin typeface="Times New Roman" charset="0"/>
              </a:rPr>
              <a:t>essi</a:t>
            </a:r>
            <a:r>
              <a:rPr lang="en-US" baseline="0" dirty="0" smtClean="0">
                <a:latin typeface="Times New Roman" charset="0"/>
              </a:rPr>
              <a:t> </a:t>
            </a:r>
            <a:r>
              <a:rPr lang="en-US" baseline="0" dirty="0" err="1" smtClean="0">
                <a:latin typeface="Times New Roman" charset="0"/>
              </a:rPr>
              <a:t>stessi</a:t>
            </a:r>
            <a:r>
              <a:rPr lang="en-US" baseline="0" dirty="0" smtClean="0">
                <a:latin typeface="Times New Roman" charset="0"/>
              </a:rPr>
              <a:t> </a:t>
            </a:r>
            <a:r>
              <a:rPr lang="en-US" baseline="0" dirty="0" err="1" smtClean="0">
                <a:latin typeface="Times New Roman" charset="0"/>
              </a:rPr>
              <a:t>degli</a:t>
            </a:r>
            <a:r>
              <a:rPr lang="en-US" baseline="0" dirty="0" smtClean="0">
                <a:latin typeface="Times New Roman" charset="0"/>
              </a:rPr>
              <a:t> </a:t>
            </a:r>
            <a:r>
              <a:rPr lang="en-US" baseline="0" dirty="0" err="1" smtClean="0">
                <a:latin typeface="Times New Roman" charset="0"/>
              </a:rPr>
              <a:t>insegnanti</a:t>
            </a:r>
            <a:r>
              <a:rPr lang="en-US" baseline="0" dirty="0" smtClean="0">
                <a:latin typeface="Times New Roman" charset="0"/>
              </a:rPr>
              <a:t>.</a:t>
            </a:r>
            <a:endParaRPr lang="en-US" dirty="0" smtClean="0">
              <a:latin typeface="Times New Roman" charset="0"/>
            </a:endParaRPr>
          </a:p>
          <a:p>
            <a:pPr eaLnBrk="1" hangingPunct="1"/>
            <a:endParaRPr lang="en-US" dirty="0" smtClean="0">
              <a:latin typeface="Times New Roman" charset="0"/>
            </a:endParaRPr>
          </a:p>
          <a:p>
            <a:pPr eaLnBrk="1" hangingPunct="1"/>
            <a:r>
              <a:rPr lang="en-US" dirty="0" smtClean="0">
                <a:latin typeface="Times New Roman" charset="0"/>
              </a:rPr>
              <a:t>Point </a:t>
            </a:r>
            <a:r>
              <a:rPr lang="en-US" dirty="0">
                <a:latin typeface="Times New Roman" charset="0"/>
              </a:rPr>
              <a:t>out that </a:t>
            </a:r>
            <a:r>
              <a:rPr lang="en-GB" dirty="0">
                <a:latin typeface="Times New Roman" charset="0"/>
              </a:rPr>
              <a:t>the list includes people who contribute to the production and administration of the exams, those who mark them and those who make use of the results in the form of certificates, scores and qualifications. Ask participants to suggest how their interests in an exam might be different. Expand on this as appropriate e.g.</a:t>
            </a:r>
          </a:p>
          <a:p>
            <a:pPr eaLnBrk="1" hangingPunct="1">
              <a:buFontTx/>
              <a:buChar char="•"/>
            </a:pPr>
            <a:r>
              <a:rPr lang="en-GB" dirty="0">
                <a:latin typeface="Times New Roman" charset="0"/>
              </a:rPr>
              <a:t>an employer might look for different things in an exam from an academic researcher (scores and what they say about the person vs. scores and what they say about the exam)</a:t>
            </a:r>
          </a:p>
          <a:p>
            <a:pPr eaLnBrk="1" hangingPunct="1">
              <a:buFontTx/>
              <a:buChar char="•"/>
            </a:pPr>
            <a:r>
              <a:rPr lang="en-GB" dirty="0">
                <a:latin typeface="Times New Roman" charset="0"/>
              </a:rPr>
              <a:t>a school owner would  have different concerns (practicality etc. ) from a learner (transparency, ease)</a:t>
            </a:r>
          </a:p>
          <a:p>
            <a:pPr eaLnBrk="1" hangingPunct="1">
              <a:buFontTx/>
              <a:buChar char="•"/>
            </a:pPr>
            <a:r>
              <a:rPr lang="en-GB" dirty="0">
                <a:latin typeface="Times New Roman" charset="0"/>
              </a:rPr>
              <a:t> a teacher might be interested in the diagnostic aspect of results</a:t>
            </a:r>
          </a:p>
          <a:p>
            <a:pPr eaLnBrk="1" hangingPunct="1"/>
            <a:endParaRPr lang="en-US" dirty="0">
              <a:latin typeface="Times New Roman" charset="0"/>
            </a:endParaRPr>
          </a:p>
        </p:txBody>
      </p:sp>
    </p:spTree>
    <p:extLst>
      <p:ext uri="{BB962C8B-B14F-4D97-AF65-F5344CB8AC3E}">
        <p14:creationId xmlns:p14="http://schemas.microsoft.com/office/powerpoint/2010/main" val="673194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EF1994E-F665-8B4C-8FFB-5178A6E67CB0}" type="slidenum">
              <a:rPr lang="it-IT" sz="1000"/>
              <a:pPr/>
              <a:t>14</a:t>
            </a:fld>
            <a:endParaRPr lang="it-IT" sz="1000"/>
          </a:p>
        </p:txBody>
      </p:sp>
      <p:sp>
        <p:nvSpPr>
          <p:cNvPr id="80898" name="Rectangle 7"/>
          <p:cNvSpPr txBox="1">
            <a:spLocks noGrp="1" noChangeArrowheads="1"/>
          </p:cNvSpPr>
          <p:nvPr/>
        </p:nvSpPr>
        <p:spPr bwMode="auto">
          <a:xfrm>
            <a:off x="5911850" y="8766175"/>
            <a:ext cx="700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nchor="b"/>
          <a:lstStyle>
            <a:lvl1pPr defTabSz="920750">
              <a:defRPr sz="2400">
                <a:solidFill>
                  <a:schemeClr val="tx1"/>
                </a:solidFill>
                <a:latin typeface="Times New Roman" charset="0"/>
                <a:ea typeface="ＭＳ Ｐゴシック" charset="0"/>
                <a:cs typeface="ＭＳ Ｐゴシック" charset="0"/>
              </a:defRPr>
            </a:lvl1pPr>
            <a:lvl2pPr marL="742950" indent="-285750" defTabSz="920750">
              <a:defRPr sz="2400">
                <a:solidFill>
                  <a:schemeClr val="tx1"/>
                </a:solidFill>
                <a:latin typeface="Times New Roman" charset="0"/>
                <a:ea typeface="ＭＳ Ｐゴシック" charset="0"/>
              </a:defRPr>
            </a:lvl2pPr>
            <a:lvl3pPr marL="1143000" indent="-228600" defTabSz="920750">
              <a:defRPr sz="2400">
                <a:solidFill>
                  <a:schemeClr val="tx1"/>
                </a:solidFill>
                <a:latin typeface="Times New Roman" charset="0"/>
                <a:ea typeface="ＭＳ Ｐゴシック" charset="0"/>
              </a:defRPr>
            </a:lvl3pPr>
            <a:lvl4pPr marL="1600200" indent="-228600" defTabSz="920750">
              <a:defRPr sz="2400">
                <a:solidFill>
                  <a:schemeClr val="tx1"/>
                </a:solidFill>
                <a:latin typeface="Times New Roman" charset="0"/>
                <a:ea typeface="ＭＳ Ｐゴシック" charset="0"/>
              </a:defRPr>
            </a:lvl4pPr>
            <a:lvl5pPr marL="2057400" indent="-228600" defTabSz="920750">
              <a:defRPr sz="24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268B90E8-6146-3B43-8687-5872FA48AADB}" type="slidenum">
              <a:rPr lang="de-DE" sz="900">
                <a:solidFill>
                  <a:srgbClr val="00498B"/>
                </a:solidFill>
                <a:latin typeface="Arial" charset="0"/>
              </a:rPr>
              <a:pPr algn="r" eaLnBrk="1" hangingPunct="1"/>
              <a:t>14</a:t>
            </a:fld>
            <a:endParaRPr lang="de-DE" sz="1200"/>
          </a:p>
        </p:txBody>
      </p:sp>
      <p:sp>
        <p:nvSpPr>
          <p:cNvPr id="80899" name="Rectangle 2"/>
          <p:cNvSpPr>
            <a:spLocks noGrp="1" noRot="1" noChangeAspect="1" noChangeArrowheads="1" noTextEdit="1"/>
          </p:cNvSpPr>
          <p:nvPr>
            <p:ph type="sldImg"/>
          </p:nvPr>
        </p:nvSpPr>
        <p:spPr>
          <a:xfrm>
            <a:off x="1143000" y="1131888"/>
            <a:ext cx="4572000" cy="3429000"/>
          </a:xfrm>
          <a:ln/>
        </p:spPr>
      </p:sp>
      <p:sp>
        <p:nvSpPr>
          <p:cNvPr id="80900" name="Rectangle 3"/>
          <p:cNvSpPr>
            <a:spLocks noGrp="1" noChangeArrowheads="1"/>
          </p:cNvSpPr>
          <p:nvPr>
            <p:ph type="body" idx="1"/>
          </p:nvPr>
        </p:nvSpPr>
        <p:spPr>
          <a:xfrm>
            <a:off x="914400" y="4806950"/>
            <a:ext cx="5029200" cy="381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lstStyle/>
          <a:p>
            <a:pPr eaLnBrk="1" hangingPunct="1"/>
            <a:r>
              <a:rPr lang="en-US">
                <a:latin typeface="Times New Roman" charset="0"/>
              </a:rPr>
              <a:t>Point out that </a:t>
            </a:r>
            <a:r>
              <a:rPr lang="en-GB">
                <a:latin typeface="Times New Roman" charset="0"/>
              </a:rPr>
              <a:t>the list includes people who contribute to the production and administration of the exams, those who mark them and those who make use of the results in the form of certificates, scores and qualifications. Ask participants to suggest how their interests in an exam might be different. Expand on this as appropriate e.g.</a:t>
            </a:r>
          </a:p>
          <a:p>
            <a:pPr eaLnBrk="1" hangingPunct="1">
              <a:buFontTx/>
              <a:buChar char="•"/>
            </a:pPr>
            <a:r>
              <a:rPr lang="en-GB">
                <a:latin typeface="Times New Roman" charset="0"/>
              </a:rPr>
              <a:t>an employer might look for different things in an exam from an academic researcher (scores and what they say about the person vs. scores and what they say about the exam)</a:t>
            </a:r>
          </a:p>
          <a:p>
            <a:pPr eaLnBrk="1" hangingPunct="1">
              <a:buFontTx/>
              <a:buChar char="•"/>
            </a:pPr>
            <a:r>
              <a:rPr lang="en-GB">
                <a:latin typeface="Times New Roman" charset="0"/>
              </a:rPr>
              <a:t>a school owner would  have different concerns (practicality etc. ) from a learner (transparency, ease)</a:t>
            </a:r>
          </a:p>
          <a:p>
            <a:pPr eaLnBrk="1" hangingPunct="1">
              <a:buFontTx/>
              <a:buChar char="•"/>
            </a:pPr>
            <a:r>
              <a:rPr lang="en-GB">
                <a:latin typeface="Times New Roman" charset="0"/>
              </a:rPr>
              <a:t> a teacher might be interested in the diagnostic aspect of results</a:t>
            </a:r>
          </a:p>
          <a:p>
            <a:pPr eaLnBrk="1" hangingPunct="1"/>
            <a:endParaRPr lang="en-US">
              <a:latin typeface="Times New Roman" charset="0"/>
            </a:endParaRPr>
          </a:p>
        </p:txBody>
      </p:sp>
    </p:spTree>
    <p:extLst>
      <p:ext uri="{BB962C8B-B14F-4D97-AF65-F5344CB8AC3E}">
        <p14:creationId xmlns:p14="http://schemas.microsoft.com/office/powerpoint/2010/main" val="588672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2F71EC9B-3736-7A47-986D-50C573F9DFB2}" type="slidenum">
              <a:rPr lang="it-IT" sz="1000"/>
              <a:pPr/>
              <a:t>15</a:t>
            </a:fld>
            <a:endParaRPr lang="it-IT" sz="1000"/>
          </a:p>
        </p:txBody>
      </p:sp>
      <p:sp>
        <p:nvSpPr>
          <p:cNvPr id="82946" name="Rectangle 7"/>
          <p:cNvSpPr txBox="1">
            <a:spLocks noGrp="1" noChangeArrowheads="1"/>
          </p:cNvSpPr>
          <p:nvPr/>
        </p:nvSpPr>
        <p:spPr bwMode="auto">
          <a:xfrm>
            <a:off x="5911850" y="8766175"/>
            <a:ext cx="700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nchor="b"/>
          <a:lstStyle>
            <a:lvl1pPr defTabSz="920750">
              <a:defRPr sz="2400">
                <a:solidFill>
                  <a:schemeClr val="tx1"/>
                </a:solidFill>
                <a:latin typeface="Times New Roman" charset="0"/>
                <a:ea typeface="ＭＳ Ｐゴシック" charset="0"/>
                <a:cs typeface="ＭＳ Ｐゴシック" charset="0"/>
              </a:defRPr>
            </a:lvl1pPr>
            <a:lvl2pPr marL="742950" indent="-285750" defTabSz="920750">
              <a:defRPr sz="2400">
                <a:solidFill>
                  <a:schemeClr val="tx1"/>
                </a:solidFill>
                <a:latin typeface="Times New Roman" charset="0"/>
                <a:ea typeface="ＭＳ Ｐゴシック" charset="0"/>
              </a:defRPr>
            </a:lvl2pPr>
            <a:lvl3pPr marL="1143000" indent="-228600" defTabSz="920750">
              <a:defRPr sz="2400">
                <a:solidFill>
                  <a:schemeClr val="tx1"/>
                </a:solidFill>
                <a:latin typeface="Times New Roman" charset="0"/>
                <a:ea typeface="ＭＳ Ｐゴシック" charset="0"/>
              </a:defRPr>
            </a:lvl3pPr>
            <a:lvl4pPr marL="1600200" indent="-228600" defTabSz="920750">
              <a:defRPr sz="2400">
                <a:solidFill>
                  <a:schemeClr val="tx1"/>
                </a:solidFill>
                <a:latin typeface="Times New Roman" charset="0"/>
                <a:ea typeface="ＭＳ Ｐゴシック" charset="0"/>
              </a:defRPr>
            </a:lvl4pPr>
            <a:lvl5pPr marL="2057400" indent="-228600" defTabSz="920750">
              <a:defRPr sz="24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14FF09FF-CB36-0F4E-BFFA-EBADFA30965A}" type="slidenum">
              <a:rPr lang="de-DE" sz="900">
                <a:solidFill>
                  <a:srgbClr val="00498B"/>
                </a:solidFill>
                <a:latin typeface="Arial" charset="0"/>
              </a:rPr>
              <a:pPr algn="r" eaLnBrk="1" hangingPunct="1"/>
              <a:t>15</a:t>
            </a:fld>
            <a:endParaRPr lang="de-DE" sz="1200"/>
          </a:p>
        </p:txBody>
      </p:sp>
      <p:sp>
        <p:nvSpPr>
          <p:cNvPr id="82947" name="Rectangle 2"/>
          <p:cNvSpPr>
            <a:spLocks noGrp="1" noRot="1" noChangeAspect="1" noChangeArrowheads="1" noTextEdit="1"/>
          </p:cNvSpPr>
          <p:nvPr>
            <p:ph type="sldImg"/>
          </p:nvPr>
        </p:nvSpPr>
        <p:spPr>
          <a:xfrm>
            <a:off x="1143000" y="1131888"/>
            <a:ext cx="4572000" cy="3429000"/>
          </a:xfrm>
          <a:ln/>
        </p:spPr>
      </p:sp>
      <p:sp>
        <p:nvSpPr>
          <p:cNvPr id="82948" name="Rectangle 3"/>
          <p:cNvSpPr>
            <a:spLocks noGrp="1" noChangeArrowheads="1"/>
          </p:cNvSpPr>
          <p:nvPr>
            <p:ph type="body" idx="1"/>
          </p:nvPr>
        </p:nvSpPr>
        <p:spPr>
          <a:xfrm>
            <a:off x="914400" y="4806950"/>
            <a:ext cx="5029200" cy="381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lstStyle/>
          <a:p>
            <a:pPr eaLnBrk="1" hangingPunct="1"/>
            <a:r>
              <a:rPr lang="en-US" dirty="0" err="1" smtClean="0">
                <a:latin typeface="Times New Roman" charset="0"/>
              </a:rPr>
              <a:t>Questo</a:t>
            </a:r>
            <a:r>
              <a:rPr lang="en-US" baseline="0" dirty="0" smtClean="0">
                <a:latin typeface="Times New Roman" charset="0"/>
              </a:rPr>
              <a:t> </a:t>
            </a:r>
            <a:r>
              <a:rPr lang="en-US" baseline="0" dirty="0" err="1" smtClean="0">
                <a:latin typeface="Times New Roman" charset="0"/>
              </a:rPr>
              <a:t>lungo</a:t>
            </a:r>
            <a:r>
              <a:rPr lang="en-US" baseline="0" dirty="0" smtClean="0">
                <a:latin typeface="Times New Roman" charset="0"/>
              </a:rPr>
              <a:t> </a:t>
            </a:r>
            <a:r>
              <a:rPr lang="en-US" baseline="0" dirty="0" err="1" smtClean="0">
                <a:latin typeface="Times New Roman" charset="0"/>
              </a:rPr>
              <a:t>elenco</a:t>
            </a:r>
            <a:r>
              <a:rPr lang="en-US" baseline="0" dirty="0" smtClean="0">
                <a:latin typeface="Times New Roman" charset="0"/>
              </a:rPr>
              <a:t> e le </a:t>
            </a:r>
            <a:r>
              <a:rPr lang="en-US" baseline="0" dirty="0" err="1" smtClean="0">
                <a:latin typeface="Times New Roman" charset="0"/>
              </a:rPr>
              <a:t>implicazioni</a:t>
            </a:r>
            <a:r>
              <a:rPr lang="en-US" baseline="0" dirty="0" smtClean="0">
                <a:latin typeface="Times New Roman" charset="0"/>
              </a:rPr>
              <a:t> </a:t>
            </a:r>
            <a:r>
              <a:rPr lang="en-US" baseline="0" dirty="0" err="1" smtClean="0">
                <a:latin typeface="Times New Roman" charset="0"/>
              </a:rPr>
              <a:t>connesse</a:t>
            </a:r>
            <a:r>
              <a:rPr lang="en-US" baseline="0" dirty="0" smtClean="0">
                <a:latin typeface="Times New Roman" charset="0"/>
              </a:rPr>
              <a:t> ci </a:t>
            </a:r>
            <a:r>
              <a:rPr lang="en-US" baseline="0" dirty="0" err="1" smtClean="0">
                <a:latin typeface="Times New Roman" charset="0"/>
              </a:rPr>
              <a:t>aiutono</a:t>
            </a:r>
            <a:r>
              <a:rPr lang="en-US" baseline="0" dirty="0" smtClean="0">
                <a:latin typeface="Times New Roman" charset="0"/>
              </a:rPr>
              <a:t> a </a:t>
            </a:r>
            <a:r>
              <a:rPr lang="en-US" baseline="0" dirty="0" err="1" smtClean="0">
                <a:latin typeface="Times New Roman" charset="0"/>
              </a:rPr>
              <a:t>capire</a:t>
            </a:r>
            <a:r>
              <a:rPr lang="en-US" baseline="0" dirty="0" smtClean="0">
                <a:latin typeface="Times New Roman" charset="0"/>
              </a:rPr>
              <a:t> la </a:t>
            </a:r>
            <a:r>
              <a:rPr lang="en-US" baseline="0" dirty="0" err="1" smtClean="0">
                <a:latin typeface="Times New Roman" charset="0"/>
              </a:rPr>
              <a:t>responsabilità</a:t>
            </a:r>
            <a:r>
              <a:rPr lang="en-US" baseline="0" dirty="0" smtClean="0">
                <a:latin typeface="Times New Roman" charset="0"/>
              </a:rPr>
              <a:t> </a:t>
            </a:r>
            <a:r>
              <a:rPr lang="en-US" baseline="0" dirty="0" err="1" smtClean="0">
                <a:latin typeface="Times New Roman" charset="0"/>
              </a:rPr>
              <a:t>che</a:t>
            </a:r>
            <a:r>
              <a:rPr lang="en-US" baseline="0" dirty="0" smtClean="0">
                <a:latin typeface="Times New Roman" charset="0"/>
              </a:rPr>
              <a:t> </a:t>
            </a:r>
            <a:r>
              <a:rPr lang="en-US" baseline="0" dirty="0" err="1" smtClean="0">
                <a:latin typeface="Times New Roman" charset="0"/>
              </a:rPr>
              <a:t>si</a:t>
            </a:r>
            <a:r>
              <a:rPr lang="en-US" baseline="0" dirty="0" smtClean="0">
                <a:latin typeface="Times New Roman" charset="0"/>
              </a:rPr>
              <a:t> </a:t>
            </a:r>
            <a:r>
              <a:rPr lang="en-US" baseline="0" dirty="0" err="1" smtClean="0">
                <a:latin typeface="Times New Roman" charset="0"/>
              </a:rPr>
              <a:t>accolla</a:t>
            </a:r>
            <a:r>
              <a:rPr lang="en-US" baseline="0" dirty="0" smtClean="0">
                <a:latin typeface="Times New Roman" charset="0"/>
              </a:rPr>
              <a:t> chi </a:t>
            </a:r>
            <a:r>
              <a:rPr lang="en-US" baseline="0" dirty="0" err="1" smtClean="0">
                <a:latin typeface="Times New Roman" charset="0"/>
              </a:rPr>
              <a:t>è</a:t>
            </a:r>
            <a:r>
              <a:rPr lang="en-US" baseline="0" dirty="0" smtClean="0">
                <a:latin typeface="Times New Roman" charset="0"/>
              </a:rPr>
              <a:t> </a:t>
            </a:r>
            <a:r>
              <a:rPr lang="en-US" baseline="0" dirty="0" err="1" smtClean="0">
                <a:latin typeface="Times New Roman" charset="0"/>
              </a:rPr>
              <a:t>coinvolto</a:t>
            </a:r>
            <a:r>
              <a:rPr lang="en-US" baseline="0" dirty="0" smtClean="0">
                <a:latin typeface="Times New Roman" charset="0"/>
              </a:rPr>
              <a:t> </a:t>
            </a:r>
            <a:r>
              <a:rPr lang="en-US" baseline="0" dirty="0" err="1" smtClean="0">
                <a:latin typeface="Times New Roman" charset="0"/>
              </a:rPr>
              <a:t>direttamente</a:t>
            </a:r>
            <a:r>
              <a:rPr lang="en-US" baseline="0" dirty="0" smtClean="0">
                <a:latin typeface="Times New Roman" charset="0"/>
              </a:rPr>
              <a:t> </a:t>
            </a:r>
            <a:r>
              <a:rPr lang="en-US" baseline="0" dirty="0" err="1" smtClean="0">
                <a:latin typeface="Times New Roman" charset="0"/>
              </a:rPr>
              <a:t>nel</a:t>
            </a:r>
            <a:r>
              <a:rPr lang="en-US" baseline="0" dirty="0" smtClean="0">
                <a:latin typeface="Times New Roman" charset="0"/>
              </a:rPr>
              <a:t> </a:t>
            </a:r>
            <a:r>
              <a:rPr lang="en-US" baseline="0" dirty="0" err="1" smtClean="0">
                <a:latin typeface="Times New Roman" charset="0"/>
              </a:rPr>
              <a:t>processo</a:t>
            </a:r>
            <a:r>
              <a:rPr lang="en-US" baseline="0" dirty="0" smtClean="0">
                <a:latin typeface="Times New Roman" charset="0"/>
              </a:rPr>
              <a:t> </a:t>
            </a:r>
            <a:r>
              <a:rPr lang="en-US" baseline="0" dirty="0" err="1" smtClean="0">
                <a:latin typeface="Times New Roman" charset="0"/>
              </a:rPr>
              <a:t>valutativo</a:t>
            </a:r>
            <a:endParaRPr lang="en-US" dirty="0">
              <a:latin typeface="Times New Roman" charset="0"/>
            </a:endParaRPr>
          </a:p>
        </p:txBody>
      </p:sp>
    </p:spTree>
    <p:extLst>
      <p:ext uri="{BB962C8B-B14F-4D97-AF65-F5344CB8AC3E}">
        <p14:creationId xmlns:p14="http://schemas.microsoft.com/office/powerpoint/2010/main" val="3234257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BE3D23B-9372-434B-993F-500E6A012B9D}" type="slidenum">
              <a:rPr lang="it-IT" sz="1000"/>
              <a:pPr/>
              <a:t>16</a:t>
            </a:fld>
            <a:endParaRPr lang="it-IT" sz="1000"/>
          </a:p>
        </p:txBody>
      </p:sp>
      <p:sp>
        <p:nvSpPr>
          <p:cNvPr id="93186" name="Slide Image Placeholder 1"/>
          <p:cNvSpPr>
            <a:spLocks noGrp="1" noRot="1" noChangeAspect="1" noTextEdit="1"/>
          </p:cNvSpPr>
          <p:nvPr>
            <p:ph type="sldImg"/>
          </p:nvPr>
        </p:nvSpPr>
        <p:spPr>
          <a:xfrm>
            <a:off x="1143000" y="1131888"/>
            <a:ext cx="4572000" cy="3429000"/>
          </a:xfrm>
          <a:ln/>
        </p:spPr>
      </p:sp>
      <p:sp>
        <p:nvSpPr>
          <p:cNvPr id="93187" name="Notes Placeholder 2"/>
          <p:cNvSpPr>
            <a:spLocks noGrp="1"/>
          </p:cNvSpPr>
          <p:nvPr>
            <p:ph type="body" idx="1"/>
          </p:nvPr>
        </p:nvSpPr>
        <p:spPr>
          <a:xfrm>
            <a:off x="239713" y="4806950"/>
            <a:ext cx="6378575" cy="381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lstStyle/>
          <a:p>
            <a:pPr eaLnBrk="1" hangingPunct="1">
              <a:lnSpc>
                <a:spcPct val="90000"/>
              </a:lnSpc>
            </a:pPr>
            <a:endParaRPr lang="en-US" sz="1100" dirty="0" smtClean="0">
              <a:latin typeface="Times New Roman" charset="0"/>
            </a:endParaRPr>
          </a:p>
          <a:p>
            <a:pPr eaLnBrk="1" hangingPunct="1">
              <a:lnSpc>
                <a:spcPct val="90000"/>
              </a:lnSpc>
            </a:pPr>
            <a:r>
              <a:rPr lang="en-US" sz="1100" b="1" dirty="0" err="1" smtClean="0">
                <a:latin typeface="Times New Roman" charset="0"/>
              </a:rPr>
              <a:t>Parlare</a:t>
            </a:r>
            <a:r>
              <a:rPr lang="en-US" sz="1100" b="1" dirty="0" smtClean="0">
                <a:latin typeface="Times New Roman" charset="0"/>
              </a:rPr>
              <a:t> di </a:t>
            </a:r>
            <a:r>
              <a:rPr lang="en-US" sz="1100" b="1" dirty="0" err="1" smtClean="0">
                <a:latin typeface="Times New Roman" charset="0"/>
              </a:rPr>
              <a:t>qualità</a:t>
            </a:r>
            <a:r>
              <a:rPr lang="en-US" sz="1100" b="1" dirty="0" smtClean="0">
                <a:latin typeface="Times New Roman" charset="0"/>
              </a:rPr>
              <a:t> </a:t>
            </a:r>
            <a:r>
              <a:rPr lang="en-US" sz="1100" b="1" dirty="0" err="1" smtClean="0">
                <a:latin typeface="Times New Roman" charset="0"/>
              </a:rPr>
              <a:t>della</a:t>
            </a:r>
            <a:r>
              <a:rPr lang="en-US" sz="1100" b="1" dirty="0" smtClean="0">
                <a:latin typeface="Times New Roman" charset="0"/>
              </a:rPr>
              <a:t> </a:t>
            </a:r>
            <a:r>
              <a:rPr lang="en-US" sz="1100" b="1" dirty="0" err="1" smtClean="0">
                <a:latin typeface="Times New Roman" charset="0"/>
              </a:rPr>
              <a:t>valutazione</a:t>
            </a:r>
            <a:r>
              <a:rPr lang="en-US" sz="1100" b="1" dirty="0" smtClean="0">
                <a:latin typeface="Times New Roman" charset="0"/>
              </a:rPr>
              <a:t> </a:t>
            </a:r>
            <a:r>
              <a:rPr lang="en-US" sz="1100" b="1" dirty="0" err="1" smtClean="0">
                <a:latin typeface="Times New Roman" charset="0"/>
              </a:rPr>
              <a:t>linguistica</a:t>
            </a:r>
            <a:r>
              <a:rPr lang="en-US" sz="1100" b="1" dirty="0" smtClean="0">
                <a:latin typeface="Times New Roman" charset="0"/>
              </a:rPr>
              <a:t>  </a:t>
            </a:r>
            <a:r>
              <a:rPr lang="en-US" sz="1100" b="1" dirty="0" err="1" smtClean="0">
                <a:latin typeface="Times New Roman" charset="0"/>
              </a:rPr>
              <a:t>vuol</a:t>
            </a:r>
            <a:r>
              <a:rPr lang="en-US" sz="1100" b="1" dirty="0" smtClean="0">
                <a:latin typeface="Times New Roman" charset="0"/>
              </a:rPr>
              <a:t> dire </a:t>
            </a:r>
            <a:r>
              <a:rPr lang="en-US" sz="1100" b="1" dirty="0" err="1" smtClean="0">
                <a:latin typeface="Times New Roman" charset="0"/>
              </a:rPr>
              <a:t>oggi</a:t>
            </a:r>
            <a:r>
              <a:rPr lang="en-US" sz="1100" b="1" dirty="0" smtClean="0">
                <a:latin typeface="Times New Roman" charset="0"/>
              </a:rPr>
              <a:t> </a:t>
            </a:r>
            <a:r>
              <a:rPr lang="en-US" sz="1100" b="1" dirty="0" err="1" smtClean="0">
                <a:latin typeface="Times New Roman" charset="0"/>
              </a:rPr>
              <a:t>parlare</a:t>
            </a:r>
            <a:r>
              <a:rPr lang="en-US" sz="1100" b="1" dirty="0" smtClean="0">
                <a:latin typeface="Times New Roman" charset="0"/>
              </a:rPr>
              <a:t> </a:t>
            </a:r>
            <a:r>
              <a:rPr lang="en-US" sz="1100" b="1" dirty="0" err="1" smtClean="0">
                <a:latin typeface="Times New Roman" charset="0"/>
              </a:rPr>
              <a:t>dell’applicazione</a:t>
            </a:r>
            <a:r>
              <a:rPr lang="en-US" sz="1100" b="1" dirty="0" smtClean="0">
                <a:latin typeface="Times New Roman" charset="0"/>
              </a:rPr>
              <a:t> di </a:t>
            </a:r>
            <a:r>
              <a:rPr lang="en-US" sz="1100" b="1" dirty="0" err="1" smtClean="0">
                <a:latin typeface="Times New Roman" charset="0"/>
              </a:rPr>
              <a:t>questi</a:t>
            </a:r>
            <a:r>
              <a:rPr lang="en-US" sz="1100" b="1" dirty="0" smtClean="0">
                <a:latin typeface="Times New Roman" charset="0"/>
              </a:rPr>
              <a:t> </a:t>
            </a:r>
            <a:r>
              <a:rPr lang="en-US" sz="1100" b="1" dirty="0" err="1" smtClean="0">
                <a:latin typeface="Times New Roman" charset="0"/>
              </a:rPr>
              <a:t>concetti</a:t>
            </a:r>
            <a:r>
              <a:rPr lang="en-US" sz="1100" b="1" dirty="0" smtClean="0">
                <a:latin typeface="Times New Roman" charset="0"/>
              </a:rPr>
              <a:t> </a:t>
            </a:r>
            <a:r>
              <a:rPr lang="en-US" sz="1100" b="1" dirty="0" err="1" smtClean="0">
                <a:latin typeface="Times New Roman" charset="0"/>
              </a:rPr>
              <a:t>che</a:t>
            </a:r>
            <a:r>
              <a:rPr lang="en-US" sz="1100" b="1" dirty="0" smtClean="0">
                <a:latin typeface="Times New Roman" charset="0"/>
              </a:rPr>
              <a:t> non </a:t>
            </a:r>
            <a:r>
              <a:rPr lang="en-US" sz="1100" b="1" dirty="0" err="1" smtClean="0">
                <a:latin typeface="Times New Roman" charset="0"/>
              </a:rPr>
              <a:t>vanno</a:t>
            </a:r>
            <a:r>
              <a:rPr lang="en-US" sz="1100" b="1" dirty="0" smtClean="0">
                <a:latin typeface="Times New Roman" charset="0"/>
              </a:rPr>
              <a:t> </a:t>
            </a:r>
            <a:r>
              <a:rPr lang="en-US" sz="1100" b="1" dirty="0" err="1" smtClean="0">
                <a:latin typeface="Times New Roman" charset="0"/>
              </a:rPr>
              <a:t>più</a:t>
            </a:r>
            <a:r>
              <a:rPr lang="en-US" sz="1100" b="1" dirty="0" smtClean="0">
                <a:latin typeface="Times New Roman" charset="0"/>
              </a:rPr>
              <a:t> </a:t>
            </a:r>
            <a:r>
              <a:rPr lang="en-US" sz="1100" b="1" dirty="0" err="1" smtClean="0">
                <a:latin typeface="Times New Roman" charset="0"/>
              </a:rPr>
              <a:t>visti</a:t>
            </a:r>
            <a:r>
              <a:rPr lang="en-US" sz="1100" b="1" baseline="0" dirty="0" smtClean="0">
                <a:latin typeface="Times New Roman" charset="0"/>
              </a:rPr>
              <a:t> come </a:t>
            </a:r>
            <a:r>
              <a:rPr lang="en-US" sz="1100" b="1" baseline="0" dirty="0" err="1" smtClean="0">
                <a:latin typeface="Times New Roman" charset="0"/>
              </a:rPr>
              <a:t>della</a:t>
            </a:r>
            <a:r>
              <a:rPr lang="en-US" sz="1100" b="1" baseline="0" dirty="0" smtClean="0">
                <a:latin typeface="Times New Roman" charset="0"/>
              </a:rPr>
              <a:t> </a:t>
            </a:r>
            <a:r>
              <a:rPr lang="en-US" sz="1100" b="1" baseline="0" dirty="0" err="1" smtClean="0">
                <a:latin typeface="Times New Roman" charset="0"/>
              </a:rPr>
              <a:t>monadi</a:t>
            </a:r>
            <a:r>
              <a:rPr lang="en-US" sz="1100" b="1" baseline="0" dirty="0" smtClean="0">
                <a:latin typeface="Times New Roman" charset="0"/>
              </a:rPr>
              <a:t> isolate come parte di </a:t>
            </a:r>
            <a:r>
              <a:rPr lang="en-US" sz="1100" b="1" baseline="0" dirty="0" err="1" smtClean="0">
                <a:latin typeface="Times New Roman" charset="0"/>
              </a:rPr>
              <a:t>quello</a:t>
            </a:r>
            <a:r>
              <a:rPr lang="en-US" sz="1100" b="1" baseline="0" dirty="0" smtClean="0">
                <a:latin typeface="Times New Roman" charset="0"/>
              </a:rPr>
              <a:t> </a:t>
            </a:r>
            <a:r>
              <a:rPr lang="en-US" sz="1100" b="1" baseline="0" dirty="0" err="1" smtClean="0">
                <a:latin typeface="Times New Roman" charset="0"/>
              </a:rPr>
              <a:t>che</a:t>
            </a:r>
            <a:r>
              <a:rPr lang="en-US" sz="1100" b="1" baseline="0" dirty="0" smtClean="0">
                <a:latin typeface="Times New Roman" charset="0"/>
              </a:rPr>
              <a:t> </a:t>
            </a:r>
            <a:r>
              <a:rPr lang="en-US" sz="1100" b="1" baseline="0" dirty="0" err="1" smtClean="0">
                <a:latin typeface="Times New Roman" charset="0"/>
              </a:rPr>
              <a:t>oggi</a:t>
            </a:r>
            <a:r>
              <a:rPr lang="en-US" sz="1100" b="1" baseline="0" dirty="0" smtClean="0">
                <a:latin typeface="Times New Roman" charset="0"/>
              </a:rPr>
              <a:t> </a:t>
            </a:r>
            <a:r>
              <a:rPr lang="en-US" sz="1100" b="1" baseline="0" dirty="0" err="1" smtClean="0">
                <a:latin typeface="Times New Roman" charset="0"/>
              </a:rPr>
              <a:t>viene</a:t>
            </a:r>
            <a:r>
              <a:rPr lang="en-US" sz="1100" b="1" baseline="0" dirty="0" smtClean="0">
                <a:latin typeface="Times New Roman" charset="0"/>
              </a:rPr>
              <a:t> </a:t>
            </a:r>
            <a:r>
              <a:rPr lang="en-US" sz="1100" b="1" baseline="0" dirty="0" err="1" smtClean="0">
                <a:latin typeface="Times New Roman" charset="0"/>
              </a:rPr>
              <a:t>considerato</a:t>
            </a:r>
            <a:r>
              <a:rPr lang="en-US" sz="1100" b="1" baseline="0" dirty="0" smtClean="0">
                <a:latin typeface="Times New Roman" charset="0"/>
              </a:rPr>
              <a:t> </a:t>
            </a:r>
            <a:r>
              <a:rPr lang="en-US" sz="1100" b="1" baseline="0" dirty="0" err="1" smtClean="0">
                <a:latin typeface="Times New Roman" charset="0"/>
              </a:rPr>
              <a:t>il</a:t>
            </a:r>
            <a:r>
              <a:rPr lang="en-US" sz="1100" b="1" baseline="0" dirty="0" smtClean="0">
                <a:latin typeface="Times New Roman" charset="0"/>
              </a:rPr>
              <a:t> </a:t>
            </a:r>
            <a:r>
              <a:rPr lang="en-US" sz="1100" b="1" baseline="0" dirty="0" err="1" smtClean="0">
                <a:latin typeface="Times New Roman" charset="0"/>
              </a:rPr>
              <a:t>processo</a:t>
            </a:r>
            <a:r>
              <a:rPr lang="en-US" sz="1100" b="1" baseline="0" dirty="0" smtClean="0">
                <a:latin typeface="Times New Roman" charset="0"/>
              </a:rPr>
              <a:t> di </a:t>
            </a:r>
            <a:r>
              <a:rPr lang="en-US" sz="1100" b="1" baseline="0" dirty="0" err="1" smtClean="0">
                <a:latin typeface="Times New Roman" charset="0"/>
              </a:rPr>
              <a:t>validazione</a:t>
            </a:r>
            <a:r>
              <a:rPr lang="en-US" sz="1100" b="1" baseline="0" dirty="0" smtClean="0">
                <a:latin typeface="Times New Roman" charset="0"/>
              </a:rPr>
              <a:t> di un test. </a:t>
            </a:r>
            <a:r>
              <a:rPr lang="en-US" sz="1100" b="1" baseline="0" dirty="0" err="1" smtClean="0">
                <a:latin typeface="Times New Roman" charset="0"/>
              </a:rPr>
              <a:t>Questi</a:t>
            </a:r>
            <a:r>
              <a:rPr lang="en-US" sz="1100" b="1" baseline="0" dirty="0" smtClean="0">
                <a:latin typeface="Times New Roman" charset="0"/>
              </a:rPr>
              <a:t> </a:t>
            </a:r>
            <a:r>
              <a:rPr lang="en-US" sz="1100" b="1" baseline="0" dirty="0" err="1" smtClean="0">
                <a:latin typeface="Times New Roman" charset="0"/>
              </a:rPr>
              <a:t>vanno</a:t>
            </a:r>
            <a:r>
              <a:rPr lang="en-US" sz="1100" b="1" baseline="0" dirty="0" smtClean="0">
                <a:latin typeface="Times New Roman" charset="0"/>
              </a:rPr>
              <a:t> </a:t>
            </a:r>
            <a:r>
              <a:rPr lang="en-US" sz="1100" b="1" baseline="0" dirty="0" err="1" smtClean="0">
                <a:latin typeface="Times New Roman" charset="0"/>
              </a:rPr>
              <a:t>dunque</a:t>
            </a:r>
            <a:r>
              <a:rPr lang="en-US" sz="1100" b="1" baseline="0" dirty="0" smtClean="0">
                <a:latin typeface="Times New Roman" charset="0"/>
              </a:rPr>
              <a:t> </a:t>
            </a:r>
            <a:r>
              <a:rPr lang="en-US" sz="1100" b="1" baseline="0" dirty="0" err="1" smtClean="0">
                <a:latin typeface="Times New Roman" charset="0"/>
              </a:rPr>
              <a:t>applicati</a:t>
            </a:r>
            <a:r>
              <a:rPr lang="en-US" sz="1100" b="1" baseline="0" dirty="0" smtClean="0">
                <a:latin typeface="Times New Roman" charset="0"/>
              </a:rPr>
              <a:t> e </a:t>
            </a:r>
            <a:r>
              <a:rPr lang="en-US" sz="1100" b="1" baseline="0" dirty="0" err="1" smtClean="0">
                <a:latin typeface="Times New Roman" charset="0"/>
              </a:rPr>
              <a:t>dobbiamo</a:t>
            </a:r>
            <a:r>
              <a:rPr lang="en-US" sz="1100" b="1" baseline="0" dirty="0" smtClean="0">
                <a:latin typeface="Times New Roman" charset="0"/>
              </a:rPr>
              <a:t> </a:t>
            </a:r>
            <a:r>
              <a:rPr lang="en-US" sz="1100" b="1" baseline="0" dirty="0" err="1" smtClean="0">
                <a:latin typeface="Times New Roman" charset="0"/>
              </a:rPr>
              <a:t>fornire</a:t>
            </a:r>
            <a:r>
              <a:rPr lang="en-US" sz="1100" b="1" baseline="0" dirty="0" smtClean="0">
                <a:latin typeface="Times New Roman" charset="0"/>
              </a:rPr>
              <a:t> </a:t>
            </a:r>
            <a:r>
              <a:rPr lang="en-US" sz="1100" b="1" baseline="0" dirty="0" err="1" smtClean="0">
                <a:latin typeface="Times New Roman" charset="0"/>
              </a:rPr>
              <a:t>evidenze</a:t>
            </a:r>
            <a:r>
              <a:rPr lang="en-US" sz="1100" b="1" baseline="0" dirty="0" smtClean="0">
                <a:latin typeface="Times New Roman" charset="0"/>
              </a:rPr>
              <a:t> e prove </a:t>
            </a:r>
            <a:r>
              <a:rPr lang="en-US" sz="1100" b="1" baseline="0" dirty="0" err="1" smtClean="0">
                <a:latin typeface="Times New Roman" charset="0"/>
              </a:rPr>
              <a:t>della</a:t>
            </a:r>
            <a:r>
              <a:rPr lang="en-US" sz="1100" b="1" baseline="0" dirty="0" smtClean="0">
                <a:latin typeface="Times New Roman" charset="0"/>
              </a:rPr>
              <a:t> </a:t>
            </a:r>
            <a:r>
              <a:rPr lang="en-US" sz="1100" b="1" baseline="0" dirty="0" err="1" smtClean="0">
                <a:latin typeface="Times New Roman" charset="0"/>
              </a:rPr>
              <a:t>loro</a:t>
            </a:r>
            <a:r>
              <a:rPr lang="en-US" sz="1100" b="1" baseline="0" dirty="0" smtClean="0">
                <a:latin typeface="Times New Roman" charset="0"/>
              </a:rPr>
              <a:t> </a:t>
            </a:r>
            <a:r>
              <a:rPr lang="en-US" sz="1100" b="1" baseline="0" dirty="0" err="1" smtClean="0">
                <a:latin typeface="Times New Roman" charset="0"/>
              </a:rPr>
              <a:t>applicazioen</a:t>
            </a:r>
            <a:r>
              <a:rPr lang="en-US" sz="1100" b="1" baseline="0" dirty="0" smtClean="0">
                <a:latin typeface="Times New Roman" charset="0"/>
              </a:rPr>
              <a:t> per </a:t>
            </a:r>
            <a:r>
              <a:rPr lang="en-US" sz="1100" b="1" baseline="0" dirty="0" err="1" smtClean="0">
                <a:latin typeface="Times New Roman" charset="0"/>
              </a:rPr>
              <a:t>garantire</a:t>
            </a:r>
            <a:r>
              <a:rPr lang="en-US" sz="1100" b="1" baseline="0" dirty="0" smtClean="0">
                <a:latin typeface="Times New Roman" charset="0"/>
              </a:rPr>
              <a:t> la </a:t>
            </a:r>
            <a:r>
              <a:rPr lang="en-US" sz="1100" b="1" baseline="0" dirty="0" err="1" smtClean="0">
                <a:latin typeface="Times New Roman" charset="0"/>
              </a:rPr>
              <a:t>qualità</a:t>
            </a:r>
            <a:r>
              <a:rPr lang="en-US" sz="1100" b="1" baseline="0" dirty="0" smtClean="0">
                <a:latin typeface="Times New Roman" charset="0"/>
              </a:rPr>
              <a:t> del test.</a:t>
            </a:r>
          </a:p>
          <a:p>
            <a:pPr eaLnBrk="1" hangingPunct="1">
              <a:lnSpc>
                <a:spcPct val="90000"/>
              </a:lnSpc>
            </a:pPr>
            <a:endParaRPr lang="en-US" sz="1100" dirty="0" smtClean="0">
              <a:latin typeface="Times New Roman" charset="0"/>
            </a:endParaRPr>
          </a:p>
          <a:p>
            <a:pPr eaLnBrk="1" hangingPunct="1">
              <a:lnSpc>
                <a:spcPct val="90000"/>
              </a:lnSpc>
            </a:pPr>
            <a:endParaRPr lang="en-US" sz="1100" dirty="0" smtClean="0">
              <a:latin typeface="Times New Roman" charset="0"/>
            </a:endParaRPr>
          </a:p>
          <a:p>
            <a:pPr eaLnBrk="1" hangingPunct="1">
              <a:lnSpc>
                <a:spcPct val="90000"/>
              </a:lnSpc>
            </a:pPr>
            <a:r>
              <a:rPr lang="en-US" sz="1100" dirty="0" err="1" smtClean="0">
                <a:latin typeface="Times New Roman" charset="0"/>
              </a:rPr>
              <a:t>Tutte</a:t>
            </a:r>
            <a:r>
              <a:rPr lang="en-US" sz="1100" dirty="0" smtClean="0">
                <a:latin typeface="Times New Roman" charset="0"/>
              </a:rPr>
              <a:t> </a:t>
            </a:r>
            <a:r>
              <a:rPr lang="en-US" sz="1100" dirty="0" err="1">
                <a:latin typeface="Times New Roman" charset="0"/>
              </a:rPr>
              <a:t>queste</a:t>
            </a:r>
            <a:r>
              <a:rPr lang="en-US" sz="1100" dirty="0">
                <a:latin typeface="Times New Roman" charset="0"/>
              </a:rPr>
              <a:t> </a:t>
            </a:r>
            <a:r>
              <a:rPr lang="en-US" sz="1100" b="1" dirty="0" err="1">
                <a:latin typeface="Times New Roman" charset="0"/>
              </a:rPr>
              <a:t>qualità</a:t>
            </a:r>
            <a:r>
              <a:rPr lang="en-US" sz="1100" dirty="0">
                <a:latin typeface="Times New Roman" charset="0"/>
              </a:rPr>
              <a:t> di un test </a:t>
            </a:r>
            <a:r>
              <a:rPr lang="en-US" sz="1100" dirty="0" err="1">
                <a:latin typeface="Times New Roman" charset="0"/>
              </a:rPr>
              <a:t>venivano</a:t>
            </a:r>
            <a:r>
              <a:rPr lang="en-US" sz="1100" dirty="0">
                <a:latin typeface="Times New Roman" charset="0"/>
              </a:rPr>
              <a:t> considerate  solo </a:t>
            </a:r>
            <a:r>
              <a:rPr lang="en-US" sz="1100" dirty="0" err="1">
                <a:latin typeface="Times New Roman" charset="0"/>
              </a:rPr>
              <a:t>una</a:t>
            </a:r>
            <a:r>
              <a:rPr lang="en-US" sz="1100" dirty="0">
                <a:latin typeface="Times New Roman" charset="0"/>
              </a:rPr>
              <a:t> </a:t>
            </a:r>
            <a:r>
              <a:rPr lang="en-US" sz="1100" dirty="0" err="1">
                <a:latin typeface="Times New Roman" charset="0"/>
              </a:rPr>
              <a:t>decina</a:t>
            </a:r>
            <a:r>
              <a:rPr lang="en-US" sz="1100" dirty="0">
                <a:latin typeface="Times New Roman" charset="0"/>
              </a:rPr>
              <a:t> di </a:t>
            </a:r>
            <a:r>
              <a:rPr lang="en-US" sz="1100" dirty="0" err="1">
                <a:latin typeface="Times New Roman" charset="0"/>
              </a:rPr>
              <a:t>anni</a:t>
            </a:r>
            <a:r>
              <a:rPr lang="en-US" sz="1100" dirty="0">
                <a:latin typeface="Times New Roman" charset="0"/>
              </a:rPr>
              <a:t> </a:t>
            </a:r>
            <a:r>
              <a:rPr lang="en-US" sz="1100" dirty="0" err="1">
                <a:latin typeface="Times New Roman" charset="0"/>
              </a:rPr>
              <a:t>fa</a:t>
            </a:r>
            <a:r>
              <a:rPr lang="en-US" sz="1100" dirty="0">
                <a:latin typeface="Times New Roman" charset="0"/>
              </a:rPr>
              <a:t> come separate </a:t>
            </a:r>
            <a:r>
              <a:rPr lang="en-US" sz="1100" dirty="0" err="1">
                <a:latin typeface="Times New Roman" charset="0"/>
              </a:rPr>
              <a:t>ed</a:t>
            </a:r>
            <a:r>
              <a:rPr lang="en-US" sz="1100" dirty="0">
                <a:latin typeface="Times New Roman" charset="0"/>
              </a:rPr>
              <a:t> </a:t>
            </a:r>
            <a:r>
              <a:rPr lang="en-US" sz="1100" dirty="0" err="1">
                <a:latin typeface="Times New Roman" charset="0"/>
              </a:rPr>
              <a:t>addirittura</a:t>
            </a:r>
            <a:r>
              <a:rPr lang="en-US" sz="1100" dirty="0">
                <a:latin typeface="Times New Roman" charset="0"/>
              </a:rPr>
              <a:t> in </a:t>
            </a:r>
            <a:r>
              <a:rPr lang="en-US" sz="1100" dirty="0" err="1">
                <a:latin typeface="Times New Roman" charset="0"/>
              </a:rPr>
              <a:t>antagonismo</a:t>
            </a:r>
            <a:r>
              <a:rPr lang="en-US" sz="1100" dirty="0">
                <a:latin typeface="Times New Roman" charset="0"/>
              </a:rPr>
              <a:t> </a:t>
            </a:r>
            <a:r>
              <a:rPr lang="en-US" sz="1100" dirty="0" err="1">
                <a:latin typeface="Times New Roman" charset="0"/>
              </a:rPr>
              <a:t>l’una</a:t>
            </a:r>
            <a:r>
              <a:rPr lang="en-US" sz="1100" dirty="0">
                <a:latin typeface="Times New Roman" charset="0"/>
              </a:rPr>
              <a:t> con </a:t>
            </a:r>
            <a:r>
              <a:rPr lang="en-US" sz="1100" dirty="0" err="1">
                <a:latin typeface="Times New Roman" charset="0"/>
              </a:rPr>
              <a:t>l’altra</a:t>
            </a:r>
            <a:r>
              <a:rPr lang="en-US" sz="1100" dirty="0">
                <a:latin typeface="Times New Roman" charset="0"/>
              </a:rPr>
              <a:t>. </a:t>
            </a:r>
            <a:r>
              <a:rPr lang="en-US" sz="1100" dirty="0" err="1">
                <a:latin typeface="Times New Roman" charset="0"/>
              </a:rPr>
              <a:t>Adesso</a:t>
            </a:r>
            <a:r>
              <a:rPr lang="en-US" sz="1100" dirty="0">
                <a:latin typeface="Times New Roman" charset="0"/>
              </a:rPr>
              <a:t> </a:t>
            </a:r>
            <a:r>
              <a:rPr lang="en-US" sz="1100" dirty="0" err="1">
                <a:latin typeface="Times New Roman" charset="0"/>
              </a:rPr>
              <a:t>tutte</a:t>
            </a:r>
            <a:r>
              <a:rPr lang="en-US" sz="1100" dirty="0">
                <a:latin typeface="Times New Roman" charset="0"/>
              </a:rPr>
              <a:t> </a:t>
            </a:r>
            <a:r>
              <a:rPr lang="en-US" sz="1100" dirty="0" err="1">
                <a:latin typeface="Times New Roman" charset="0"/>
              </a:rPr>
              <a:t>fanno</a:t>
            </a:r>
            <a:r>
              <a:rPr lang="en-US" sz="1100" dirty="0">
                <a:latin typeface="Times New Roman" charset="0"/>
              </a:rPr>
              <a:t> parte del </a:t>
            </a:r>
            <a:r>
              <a:rPr lang="en-US" sz="1100" dirty="0" err="1">
                <a:latin typeface="Times New Roman" charset="0"/>
              </a:rPr>
              <a:t>cosiddetto</a:t>
            </a:r>
            <a:r>
              <a:rPr lang="en-US" sz="1100" dirty="0">
                <a:latin typeface="Times New Roman" charset="0"/>
              </a:rPr>
              <a:t> </a:t>
            </a:r>
            <a:r>
              <a:rPr lang="en-US" sz="1100" dirty="0" err="1">
                <a:latin typeface="Times New Roman" charset="0"/>
              </a:rPr>
              <a:t>processo</a:t>
            </a:r>
            <a:r>
              <a:rPr lang="en-US" sz="1100" dirty="0">
                <a:latin typeface="Times New Roman" charset="0"/>
              </a:rPr>
              <a:t> di </a:t>
            </a:r>
            <a:r>
              <a:rPr lang="en-US" sz="1100" dirty="0" err="1">
                <a:latin typeface="Times New Roman" charset="0"/>
              </a:rPr>
              <a:t>validazione</a:t>
            </a:r>
            <a:r>
              <a:rPr lang="en-US" sz="1100" dirty="0">
                <a:latin typeface="Times New Roman" charset="0"/>
              </a:rPr>
              <a:t> di un test e, come dice </a:t>
            </a:r>
            <a:r>
              <a:rPr lang="en-US" sz="1100" dirty="0" err="1">
                <a:latin typeface="Times New Roman" charset="0"/>
              </a:rPr>
              <a:t>il</a:t>
            </a:r>
            <a:r>
              <a:rPr lang="en-US" sz="1100" dirty="0">
                <a:latin typeface="Times New Roman" charset="0"/>
              </a:rPr>
              <a:t> </a:t>
            </a:r>
            <a:r>
              <a:rPr lang="en-US" sz="1100" dirty="0" err="1">
                <a:latin typeface="Times New Roman" charset="0"/>
              </a:rPr>
              <a:t>nome</a:t>
            </a:r>
            <a:r>
              <a:rPr lang="en-US" sz="1100" dirty="0">
                <a:latin typeface="Times New Roman" charset="0"/>
              </a:rPr>
              <a:t> </a:t>
            </a:r>
            <a:r>
              <a:rPr lang="en-US" sz="1100" dirty="0" err="1">
                <a:latin typeface="Times New Roman" charset="0"/>
              </a:rPr>
              <a:t>stesso</a:t>
            </a:r>
            <a:r>
              <a:rPr lang="en-US" sz="1100" dirty="0">
                <a:latin typeface="Times New Roman" charset="0"/>
              </a:rPr>
              <a:t>, la </a:t>
            </a:r>
            <a:r>
              <a:rPr lang="en-US" sz="1100" dirty="0" err="1">
                <a:latin typeface="Times New Roman" charset="0"/>
              </a:rPr>
              <a:t>qualità</a:t>
            </a:r>
            <a:r>
              <a:rPr lang="en-US" sz="1100" dirty="0">
                <a:latin typeface="Times New Roman" charset="0"/>
              </a:rPr>
              <a:t> </a:t>
            </a:r>
            <a:r>
              <a:rPr lang="en-US" sz="1100" dirty="0" err="1">
                <a:latin typeface="Times New Roman" charset="0"/>
              </a:rPr>
              <a:t>fondamentale</a:t>
            </a:r>
            <a:r>
              <a:rPr lang="en-US" sz="1100" dirty="0">
                <a:latin typeface="Times New Roman" charset="0"/>
              </a:rPr>
              <a:t> da cui </a:t>
            </a:r>
            <a:r>
              <a:rPr lang="en-US" sz="1100" dirty="0" err="1">
                <a:latin typeface="Times New Roman" charset="0"/>
              </a:rPr>
              <a:t>tutto</a:t>
            </a:r>
            <a:r>
              <a:rPr lang="en-US" sz="1100" dirty="0">
                <a:latin typeface="Times New Roman" charset="0"/>
              </a:rPr>
              <a:t> </a:t>
            </a:r>
            <a:r>
              <a:rPr lang="en-US" sz="1100" dirty="0" err="1">
                <a:latin typeface="Times New Roman" charset="0"/>
              </a:rPr>
              <a:t>dipende</a:t>
            </a:r>
            <a:r>
              <a:rPr lang="en-US" sz="1100" dirty="0">
                <a:latin typeface="Times New Roman" charset="0"/>
              </a:rPr>
              <a:t> </a:t>
            </a:r>
            <a:r>
              <a:rPr lang="en-US" sz="1100" dirty="0" err="1">
                <a:latin typeface="Times New Roman" charset="0"/>
              </a:rPr>
              <a:t>è</a:t>
            </a:r>
            <a:r>
              <a:rPr lang="en-US" sz="1100" dirty="0">
                <a:latin typeface="Times New Roman" charset="0"/>
              </a:rPr>
              <a:t> la </a:t>
            </a:r>
            <a:r>
              <a:rPr lang="en-US" sz="1100" dirty="0" err="1">
                <a:latin typeface="Times New Roman" charset="0"/>
              </a:rPr>
              <a:t>validità</a:t>
            </a:r>
            <a:r>
              <a:rPr lang="en-US" sz="1100" dirty="0">
                <a:latin typeface="Times New Roman" charset="0"/>
              </a:rPr>
              <a:t>. La </a:t>
            </a:r>
            <a:r>
              <a:rPr lang="en-US" sz="1100" b="1" dirty="0" err="1">
                <a:latin typeface="Times New Roman" charset="0"/>
              </a:rPr>
              <a:t>qualità</a:t>
            </a:r>
            <a:r>
              <a:rPr lang="en-US" sz="1100" b="1" dirty="0">
                <a:latin typeface="Times New Roman" charset="0"/>
              </a:rPr>
              <a:t> </a:t>
            </a:r>
            <a:r>
              <a:rPr lang="en-US" sz="1100" b="1" dirty="0" err="1">
                <a:latin typeface="Times New Roman" charset="0"/>
              </a:rPr>
              <a:t>fondamentale</a:t>
            </a:r>
            <a:r>
              <a:rPr lang="en-US" sz="1100" dirty="0">
                <a:latin typeface="Times New Roman" charset="0"/>
              </a:rPr>
              <a:t>, </a:t>
            </a:r>
            <a:r>
              <a:rPr lang="en-US" sz="1100" dirty="0" err="1">
                <a:latin typeface="Times New Roman" charset="0"/>
              </a:rPr>
              <a:t>che</a:t>
            </a:r>
            <a:r>
              <a:rPr lang="en-US" sz="1100" dirty="0">
                <a:latin typeface="Times New Roman" charset="0"/>
              </a:rPr>
              <a:t> </a:t>
            </a:r>
            <a:r>
              <a:rPr lang="en-US" sz="1100" dirty="0" err="1">
                <a:latin typeface="Times New Roman" charset="0"/>
              </a:rPr>
              <a:t>fa</a:t>
            </a:r>
            <a:r>
              <a:rPr lang="en-US" sz="1100" dirty="0">
                <a:latin typeface="Times New Roman" charset="0"/>
              </a:rPr>
              <a:t> da </a:t>
            </a:r>
            <a:r>
              <a:rPr lang="en-US" sz="1100" dirty="0" err="1">
                <a:latin typeface="Times New Roman" charset="0"/>
              </a:rPr>
              <a:t>ombrello</a:t>
            </a:r>
            <a:r>
              <a:rPr lang="en-US" sz="1100" dirty="0">
                <a:latin typeface="Times New Roman" charset="0"/>
              </a:rPr>
              <a:t> a </a:t>
            </a:r>
            <a:r>
              <a:rPr lang="en-US" sz="1100" dirty="0" err="1">
                <a:latin typeface="Times New Roman" charset="0"/>
              </a:rPr>
              <a:t>tutte</a:t>
            </a:r>
            <a:r>
              <a:rPr lang="en-US" sz="1100" dirty="0">
                <a:latin typeface="Times New Roman" charset="0"/>
              </a:rPr>
              <a:t> le </a:t>
            </a:r>
            <a:r>
              <a:rPr lang="en-US" sz="1100" dirty="0" err="1">
                <a:latin typeface="Times New Roman" charset="0"/>
              </a:rPr>
              <a:t>altre</a:t>
            </a:r>
            <a:r>
              <a:rPr lang="en-US" sz="1100" dirty="0">
                <a:latin typeface="Times New Roman" charset="0"/>
              </a:rPr>
              <a:t> </a:t>
            </a:r>
            <a:r>
              <a:rPr lang="en-US" sz="1100" dirty="0" err="1">
                <a:latin typeface="Times New Roman" charset="0"/>
              </a:rPr>
              <a:t>è</a:t>
            </a:r>
            <a:r>
              <a:rPr lang="en-US" sz="1100" dirty="0">
                <a:latin typeface="Times New Roman" charset="0"/>
              </a:rPr>
              <a:t> la </a:t>
            </a:r>
            <a:r>
              <a:rPr lang="en-US" sz="1100" b="1" dirty="0" err="1">
                <a:latin typeface="Times New Roman" charset="0"/>
              </a:rPr>
              <a:t>validità</a:t>
            </a:r>
            <a:r>
              <a:rPr lang="en-US" sz="1100" dirty="0">
                <a:latin typeface="Times New Roman" charset="0"/>
              </a:rPr>
              <a:t>.</a:t>
            </a:r>
          </a:p>
          <a:p>
            <a:pPr eaLnBrk="1" hangingPunct="1">
              <a:lnSpc>
                <a:spcPct val="70000"/>
              </a:lnSpc>
            </a:pPr>
            <a:r>
              <a:rPr lang="en-GB" sz="1100" dirty="0">
                <a:latin typeface="Times New Roman" charset="0"/>
              </a:rPr>
              <a:t>Discuss what the qualities of fairness are – this is given in more detail later.</a:t>
            </a:r>
          </a:p>
          <a:p>
            <a:pPr eaLnBrk="1" hangingPunct="1">
              <a:lnSpc>
                <a:spcPct val="90000"/>
              </a:lnSpc>
              <a:buFontTx/>
              <a:buChar char="•"/>
            </a:pPr>
            <a:r>
              <a:rPr lang="en-GB" sz="1100" dirty="0">
                <a:latin typeface="Times New Roman" charset="0"/>
              </a:rPr>
              <a:t>Tests only language ability (i.e. not knowledge of geography, culture </a:t>
            </a:r>
            <a:r>
              <a:rPr lang="en-GB" sz="1100" dirty="0" err="1">
                <a:latin typeface="Times New Roman" charset="0"/>
              </a:rPr>
              <a:t>etc</a:t>
            </a:r>
            <a:r>
              <a:rPr lang="en-GB" sz="1100" dirty="0">
                <a:latin typeface="Times New Roman" charset="0"/>
              </a:rPr>
              <a:t>). There must be a lack of cultural bias and the test should be accessible to all</a:t>
            </a:r>
          </a:p>
          <a:p>
            <a:pPr eaLnBrk="1" hangingPunct="1">
              <a:lnSpc>
                <a:spcPct val="90000"/>
              </a:lnSpc>
              <a:buFontTx/>
              <a:buChar char="•"/>
            </a:pPr>
            <a:r>
              <a:rPr lang="en-GB" sz="1100" dirty="0">
                <a:latin typeface="Times New Roman" charset="0"/>
              </a:rPr>
              <a:t>Each session of an exam is of the same difficulty and set to the same level of difficulty  – this also means using accurate assessment and comparability. </a:t>
            </a:r>
          </a:p>
          <a:p>
            <a:pPr eaLnBrk="1" hangingPunct="1">
              <a:lnSpc>
                <a:spcPct val="90000"/>
              </a:lnSpc>
              <a:buFontTx/>
              <a:buChar char="•"/>
            </a:pPr>
            <a:r>
              <a:rPr lang="en-GB" sz="1100" dirty="0">
                <a:latin typeface="Times New Roman" charset="0"/>
              </a:rPr>
              <a:t>Exams measure accurately and there is standardisation across marking</a:t>
            </a:r>
          </a:p>
          <a:p>
            <a:pPr eaLnBrk="1" hangingPunct="1">
              <a:lnSpc>
                <a:spcPct val="90000"/>
              </a:lnSpc>
              <a:buFontTx/>
              <a:buChar char="•"/>
            </a:pPr>
            <a:r>
              <a:rPr lang="en-GB" sz="1100" dirty="0">
                <a:latin typeface="Times New Roman" charset="0"/>
              </a:rPr>
              <a:t>The exam has a positive effect on classroom teaching methods which means that what is being tested is useful</a:t>
            </a:r>
          </a:p>
          <a:p>
            <a:pPr eaLnBrk="1" hangingPunct="1">
              <a:lnSpc>
                <a:spcPct val="90000"/>
              </a:lnSpc>
              <a:buFontTx/>
              <a:buChar char="•"/>
            </a:pPr>
            <a:r>
              <a:rPr lang="en-GB" sz="1100" dirty="0">
                <a:latin typeface="Times New Roman" charset="0"/>
              </a:rPr>
              <a:t>Exams must be available to all at a time and a place that is appropriate.</a:t>
            </a:r>
          </a:p>
          <a:p>
            <a:pPr eaLnBrk="1" hangingPunct="1">
              <a:lnSpc>
                <a:spcPct val="70000"/>
              </a:lnSpc>
            </a:pPr>
            <a:endParaRPr lang="en-GB" sz="1100" dirty="0">
              <a:latin typeface="Times New Roman" charset="0"/>
            </a:endParaRPr>
          </a:p>
          <a:p>
            <a:pPr eaLnBrk="1" hangingPunct="1">
              <a:lnSpc>
                <a:spcPct val="70000"/>
              </a:lnSpc>
            </a:pPr>
            <a:r>
              <a:rPr lang="en-GB" sz="1100" dirty="0">
                <a:latin typeface="Times New Roman" charset="0"/>
              </a:rPr>
              <a:t>Discuss</a:t>
            </a:r>
          </a:p>
          <a:p>
            <a:pPr lvl="1" eaLnBrk="1" hangingPunct="1">
              <a:lnSpc>
                <a:spcPct val="70000"/>
              </a:lnSpc>
              <a:buFontTx/>
              <a:buChar char="•"/>
            </a:pPr>
            <a:r>
              <a:rPr lang="en-GB" sz="1100" dirty="0">
                <a:latin typeface="Times New Roman" charset="0"/>
              </a:rPr>
              <a:t>what the main qualities of usefulness are. </a:t>
            </a:r>
          </a:p>
          <a:p>
            <a:pPr lvl="1" eaLnBrk="1" hangingPunct="1">
              <a:lnSpc>
                <a:spcPct val="70000"/>
              </a:lnSpc>
              <a:buFontTx/>
              <a:buChar char="•"/>
            </a:pPr>
            <a:r>
              <a:rPr lang="en-GB" sz="1100" dirty="0">
                <a:latin typeface="Times New Roman" charset="0"/>
              </a:rPr>
              <a:t>what makes a test useful.  </a:t>
            </a:r>
          </a:p>
          <a:p>
            <a:pPr eaLnBrk="1" hangingPunct="1">
              <a:lnSpc>
                <a:spcPct val="70000"/>
              </a:lnSpc>
            </a:pPr>
            <a:r>
              <a:rPr lang="en-GB" sz="1100" dirty="0">
                <a:latin typeface="Times New Roman" charset="0"/>
              </a:rPr>
              <a:t>Establish that a useful test </a:t>
            </a:r>
          </a:p>
          <a:p>
            <a:pPr lvl="1" eaLnBrk="1" hangingPunct="1">
              <a:lnSpc>
                <a:spcPct val="70000"/>
              </a:lnSpc>
              <a:buFontTx/>
              <a:buChar char="•"/>
            </a:pPr>
            <a:r>
              <a:rPr lang="en-GB" sz="1100" dirty="0">
                <a:latin typeface="Times New Roman" charset="0"/>
              </a:rPr>
              <a:t>provides a valid diagnostic tool</a:t>
            </a:r>
          </a:p>
          <a:p>
            <a:pPr lvl="1" eaLnBrk="1" hangingPunct="1">
              <a:lnSpc>
                <a:spcPct val="70000"/>
              </a:lnSpc>
              <a:buFontTx/>
              <a:buChar char="•"/>
            </a:pPr>
            <a:r>
              <a:rPr lang="en-GB" sz="1100" dirty="0">
                <a:latin typeface="Times New Roman" charset="0"/>
              </a:rPr>
              <a:t>students can use the qualification for other purposes e.g. further study, a job etc. </a:t>
            </a:r>
          </a:p>
          <a:p>
            <a:pPr eaLnBrk="1" hangingPunct="1">
              <a:lnSpc>
                <a:spcPct val="90000"/>
              </a:lnSpc>
            </a:pPr>
            <a:r>
              <a:rPr lang="en-US" sz="1100" dirty="0">
                <a:latin typeface="Times New Roman" charset="0"/>
              </a:rPr>
              <a:t>Why would a college </a:t>
            </a:r>
            <a:r>
              <a:rPr lang="en-US" sz="1100" dirty="0" err="1">
                <a:latin typeface="Times New Roman" charset="0"/>
              </a:rPr>
              <a:t>recognise</a:t>
            </a:r>
            <a:r>
              <a:rPr lang="en-US" sz="1100" dirty="0">
                <a:latin typeface="Times New Roman" charset="0"/>
              </a:rPr>
              <a:t> an exam? Because of 4 main pillars that support all good exams - VRIP</a:t>
            </a:r>
          </a:p>
          <a:p>
            <a:pPr eaLnBrk="1" hangingPunct="1">
              <a:lnSpc>
                <a:spcPct val="90000"/>
              </a:lnSpc>
            </a:pPr>
            <a:endParaRPr lang="en-US" sz="1100" dirty="0">
              <a:latin typeface="Times New Roman" charset="0"/>
            </a:endParaRPr>
          </a:p>
          <a:p>
            <a:pPr eaLnBrk="1" hangingPunct="1">
              <a:lnSpc>
                <a:spcPct val="90000"/>
              </a:lnSpc>
            </a:pPr>
            <a:r>
              <a:rPr lang="en-US" sz="1100" dirty="0">
                <a:latin typeface="Times New Roman" charset="0"/>
              </a:rPr>
              <a:t>These are the key structures underpinning good exam practice. </a:t>
            </a:r>
          </a:p>
          <a:p>
            <a:pPr eaLnBrk="1" hangingPunct="1">
              <a:lnSpc>
                <a:spcPct val="90000"/>
              </a:lnSpc>
            </a:pPr>
            <a:r>
              <a:rPr lang="en-US" sz="1100" dirty="0">
                <a:latin typeface="Times New Roman" charset="0"/>
              </a:rPr>
              <a:t>Divide participants into 4 groups and show next slide.</a:t>
            </a:r>
          </a:p>
        </p:txBody>
      </p:sp>
      <p:sp>
        <p:nvSpPr>
          <p:cNvPr id="93188" name="Slide Number Placeholder 3"/>
          <p:cNvSpPr txBox="1">
            <a:spLocks noGrp="1"/>
          </p:cNvSpPr>
          <p:nvPr/>
        </p:nvSpPr>
        <p:spPr bwMode="auto">
          <a:xfrm>
            <a:off x="5911850" y="8766175"/>
            <a:ext cx="700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nchor="b"/>
          <a:lstStyle>
            <a:lvl1pPr defTabSz="920750">
              <a:defRPr sz="2400">
                <a:solidFill>
                  <a:schemeClr val="tx1"/>
                </a:solidFill>
                <a:latin typeface="Times New Roman" charset="0"/>
                <a:ea typeface="ＭＳ Ｐゴシック" charset="0"/>
                <a:cs typeface="ＭＳ Ｐゴシック" charset="0"/>
              </a:defRPr>
            </a:lvl1pPr>
            <a:lvl2pPr marL="742950" indent="-285750" defTabSz="920750">
              <a:defRPr sz="2400">
                <a:solidFill>
                  <a:schemeClr val="tx1"/>
                </a:solidFill>
                <a:latin typeface="Times New Roman" charset="0"/>
                <a:ea typeface="ＭＳ Ｐゴシック" charset="0"/>
              </a:defRPr>
            </a:lvl2pPr>
            <a:lvl3pPr marL="1143000" indent="-228600" defTabSz="920750">
              <a:defRPr sz="2400">
                <a:solidFill>
                  <a:schemeClr val="tx1"/>
                </a:solidFill>
                <a:latin typeface="Times New Roman" charset="0"/>
                <a:ea typeface="ＭＳ Ｐゴシック" charset="0"/>
              </a:defRPr>
            </a:lvl3pPr>
            <a:lvl4pPr marL="1600200" indent="-228600" defTabSz="920750">
              <a:defRPr sz="2400">
                <a:solidFill>
                  <a:schemeClr val="tx1"/>
                </a:solidFill>
                <a:latin typeface="Times New Roman" charset="0"/>
                <a:ea typeface="ＭＳ Ｐゴシック" charset="0"/>
              </a:defRPr>
            </a:lvl4pPr>
            <a:lvl5pPr marL="2057400" indent="-228600" defTabSz="920750">
              <a:defRPr sz="24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ECA4B2BA-BF70-714F-B978-86E712C7B141}" type="slidenum">
              <a:rPr lang="de-DE" sz="900">
                <a:solidFill>
                  <a:srgbClr val="00498B"/>
                </a:solidFill>
                <a:latin typeface="Arial" charset="0"/>
              </a:rPr>
              <a:pPr algn="r" eaLnBrk="1" hangingPunct="1"/>
              <a:t>16</a:t>
            </a:fld>
            <a:endParaRPr lang="de-DE" sz="1200">
              <a:solidFill>
                <a:srgbClr val="00498B"/>
              </a:solidFill>
            </a:endParaRPr>
          </a:p>
        </p:txBody>
      </p:sp>
    </p:spTree>
    <p:extLst>
      <p:ext uri="{BB962C8B-B14F-4D97-AF65-F5344CB8AC3E}">
        <p14:creationId xmlns:p14="http://schemas.microsoft.com/office/powerpoint/2010/main" val="806521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egnaposto immagine diapositiva 1"/>
          <p:cNvSpPr>
            <a:spLocks noGrp="1" noRot="1" noChangeAspect="1"/>
          </p:cNvSpPr>
          <p:nvPr>
            <p:ph type="sldImg"/>
          </p:nvPr>
        </p:nvSpPr>
        <p:spPr>
          <a:xfrm>
            <a:off x="1150938" y="692150"/>
            <a:ext cx="4556125" cy="3416300"/>
          </a:xfrm>
          <a:ln/>
        </p:spPr>
      </p:sp>
      <p:sp>
        <p:nvSpPr>
          <p:cNvPr id="101378"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Oggi si tende a parlare più di validazione </a:t>
            </a:r>
            <a:r>
              <a:rPr lang="it-IT" baseline="0" dirty="0" smtClean="0">
                <a:latin typeface="Times New Roman" charset="0"/>
              </a:rPr>
              <a:t> che di validità, intendendo proprio un’analisi….</a:t>
            </a:r>
            <a:endParaRPr lang="it-IT" dirty="0" smtClean="0">
              <a:latin typeface="Times New Roman" charset="0"/>
            </a:endParaRPr>
          </a:p>
          <a:p>
            <a:endParaRPr lang="it-IT" dirty="0" smtClean="0">
              <a:latin typeface="Times New Roman" charset="0"/>
            </a:endParaRPr>
          </a:p>
          <a:p>
            <a:endParaRPr lang="it-IT" dirty="0" smtClean="0">
              <a:latin typeface="Times New Roman" charset="0"/>
            </a:endParaRPr>
          </a:p>
          <a:p>
            <a:r>
              <a:rPr lang="it-IT" dirty="0" smtClean="0">
                <a:latin typeface="Times New Roman" charset="0"/>
              </a:rPr>
              <a:t>Il </a:t>
            </a:r>
            <a:r>
              <a:rPr lang="it-IT" dirty="0">
                <a:latin typeface="Times New Roman" charset="0"/>
              </a:rPr>
              <a:t>fatto che la validità riguardi le inferenze che vengono fatte sui risultati del test, vale a dire il momento finale implica che tutto ciò che precede vale a dire l’intero processo di produzione di un test (dalla definizione delle caratteristiche dei candidati alla definizione dell’oggetto della verifica-costrutto, al metodo, alla correzione e attribuzione dei punteggi) riguarda la validità e la determina. Se c’è qualcosa che va storto, di sbagliato in questi passaggi, ne soffre la validità, cioè una corretta interpretazione dei risultati. </a:t>
            </a:r>
          </a:p>
          <a:p>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87A1665C-7F3C-3C4A-9EF7-D57038D5C8B9}" type="slidenum">
              <a:rPr lang="it-IT" smtClean="0"/>
              <a:pPr>
                <a:defRPr/>
              </a:pPr>
              <a:t>17</a:t>
            </a:fld>
            <a:endParaRPr lang="it-IT"/>
          </a:p>
        </p:txBody>
      </p:sp>
    </p:spTree>
    <p:extLst>
      <p:ext uri="{BB962C8B-B14F-4D97-AF65-F5344CB8AC3E}">
        <p14:creationId xmlns:p14="http://schemas.microsoft.com/office/powerpoint/2010/main" val="988140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8120E84-D5E1-DD4B-A947-4866D6EB1767}" type="slidenum">
              <a:rPr lang="it-IT" sz="1000"/>
              <a:pPr/>
              <a:t>18</a:t>
            </a:fld>
            <a:endParaRPr lang="it-IT" sz="1000"/>
          </a:p>
        </p:txBody>
      </p:sp>
      <p:sp>
        <p:nvSpPr>
          <p:cNvPr id="108546" name="Rectangle 7"/>
          <p:cNvSpPr txBox="1">
            <a:spLocks noGrp="1" noChangeArrowheads="1"/>
          </p:cNvSpPr>
          <p:nvPr/>
        </p:nvSpPr>
        <p:spPr bwMode="auto">
          <a:xfrm>
            <a:off x="5911850" y="8766175"/>
            <a:ext cx="700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nchor="b"/>
          <a:lstStyle>
            <a:lvl1pPr defTabSz="920750">
              <a:defRPr sz="2400">
                <a:solidFill>
                  <a:schemeClr val="tx1"/>
                </a:solidFill>
                <a:latin typeface="Times New Roman" charset="0"/>
                <a:ea typeface="ＭＳ Ｐゴシック" charset="0"/>
                <a:cs typeface="ＭＳ Ｐゴシック" charset="0"/>
              </a:defRPr>
            </a:lvl1pPr>
            <a:lvl2pPr marL="742950" indent="-285750" defTabSz="920750">
              <a:defRPr sz="2400">
                <a:solidFill>
                  <a:schemeClr val="tx1"/>
                </a:solidFill>
                <a:latin typeface="Times New Roman" charset="0"/>
                <a:ea typeface="ＭＳ Ｐゴシック" charset="0"/>
              </a:defRPr>
            </a:lvl2pPr>
            <a:lvl3pPr marL="1143000" indent="-228600" defTabSz="920750">
              <a:defRPr sz="2400">
                <a:solidFill>
                  <a:schemeClr val="tx1"/>
                </a:solidFill>
                <a:latin typeface="Times New Roman" charset="0"/>
                <a:ea typeface="ＭＳ Ｐゴシック" charset="0"/>
              </a:defRPr>
            </a:lvl3pPr>
            <a:lvl4pPr marL="1600200" indent="-228600" defTabSz="920750">
              <a:defRPr sz="2400">
                <a:solidFill>
                  <a:schemeClr val="tx1"/>
                </a:solidFill>
                <a:latin typeface="Times New Roman" charset="0"/>
                <a:ea typeface="ＭＳ Ｐゴシック" charset="0"/>
              </a:defRPr>
            </a:lvl4pPr>
            <a:lvl5pPr marL="2057400" indent="-228600" defTabSz="920750">
              <a:defRPr sz="24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7EDEE119-15A3-304E-B973-7BED718198DA}" type="slidenum">
              <a:rPr lang="de-DE" sz="900">
                <a:solidFill>
                  <a:srgbClr val="00498B"/>
                </a:solidFill>
                <a:latin typeface="Arial" charset="0"/>
              </a:rPr>
              <a:pPr algn="r" eaLnBrk="1" hangingPunct="1"/>
              <a:t>18</a:t>
            </a:fld>
            <a:endParaRPr lang="de-DE" sz="1200"/>
          </a:p>
        </p:txBody>
      </p:sp>
      <p:sp>
        <p:nvSpPr>
          <p:cNvPr id="108547" name="Rectangle 2"/>
          <p:cNvSpPr>
            <a:spLocks noGrp="1" noRot="1" noChangeAspect="1" noChangeArrowheads="1" noTextEdit="1"/>
          </p:cNvSpPr>
          <p:nvPr>
            <p:ph type="sldImg"/>
          </p:nvPr>
        </p:nvSpPr>
        <p:spPr>
          <a:xfrm>
            <a:off x="1512888" y="1131888"/>
            <a:ext cx="3832225" cy="2874962"/>
          </a:xfrm>
          <a:ln/>
        </p:spPr>
      </p:sp>
      <p:sp>
        <p:nvSpPr>
          <p:cNvPr id="108548" name="Rectangle 3"/>
          <p:cNvSpPr>
            <a:spLocks noGrp="1" noChangeArrowheads="1"/>
          </p:cNvSpPr>
          <p:nvPr>
            <p:ph type="body" idx="1"/>
          </p:nvPr>
        </p:nvSpPr>
        <p:spPr>
          <a:xfrm>
            <a:off x="239713" y="3935413"/>
            <a:ext cx="6618287" cy="5019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lstStyle/>
          <a:p>
            <a:pPr eaLnBrk="1" hangingPunct="1">
              <a:lnSpc>
                <a:spcPct val="90000"/>
              </a:lnSpc>
            </a:pPr>
            <a:r>
              <a:rPr lang="en-US" b="1">
                <a:latin typeface="Times New Roman" charset="0"/>
              </a:rPr>
              <a:t>reliability (of assessment)</a:t>
            </a:r>
            <a:endParaRPr lang="en-US">
              <a:latin typeface="Times New Roman" charset="0"/>
            </a:endParaRPr>
          </a:p>
          <a:p>
            <a:pPr eaLnBrk="1" hangingPunct="1">
              <a:lnSpc>
                <a:spcPct val="90000"/>
              </a:lnSpc>
            </a:pPr>
            <a:r>
              <a:rPr lang="en-US">
                <a:latin typeface="Times New Roman" charset="0"/>
              </a:rPr>
              <a:t>The extent to which assessment results are an accurate measurement of the candidates' demonstration of the abilities specified by the assessment criteria. </a:t>
            </a:r>
          </a:p>
          <a:p>
            <a:pPr eaLnBrk="1" hangingPunct="1">
              <a:lnSpc>
                <a:spcPct val="90000"/>
              </a:lnSpc>
            </a:pPr>
            <a:r>
              <a:rPr lang="en-US">
                <a:latin typeface="Times New Roman" charset="0"/>
              </a:rPr>
              <a:t>(</a:t>
            </a:r>
            <a:r>
              <a:rPr lang="en-US">
                <a:latin typeface="Times New Roman" charset="0"/>
                <a:hlinkClick r:id="rId3"/>
              </a:rPr>
              <a:t>www.qca.org.uk/6944.html</a:t>
            </a:r>
            <a:r>
              <a:rPr lang="en-US">
                <a:latin typeface="Times New Roman" charset="0"/>
              </a:rPr>
              <a:t>) </a:t>
            </a:r>
          </a:p>
          <a:p>
            <a:pPr eaLnBrk="1" hangingPunct="1">
              <a:lnSpc>
                <a:spcPct val="90000"/>
              </a:lnSpc>
            </a:pPr>
            <a:r>
              <a:rPr lang="en-US">
                <a:latin typeface="Times New Roman" charset="0"/>
              </a:rPr>
              <a:t>The characteristic of a test or examination that ensures that chance factors affecting the performance of those taking it are reduced as much as possible. Such factors can include differences in the circumstances in which people take the test and inconsistencies among those who mark it. So common 'examination conditions' and steps to make criteria as clear as possible and to compare and, if necessary, modify individual markers' assessments of the performance of those taking the test improve reliability. One way of checking the reliability of a test is to see if the same range of scores is achieved by two different but entirely comparable groups of people. Reliability should not be confused with validity.  (</a:t>
            </a:r>
            <a:r>
              <a:rPr lang="en-US">
                <a:latin typeface="Times New Roman" charset="0"/>
                <a:hlinkClick r:id="rId4"/>
              </a:rPr>
              <a:t>www.ltscotland.org.uk/assess/glossary/index.asp</a:t>
            </a:r>
            <a:r>
              <a:rPr lang="en-US">
                <a:latin typeface="Times New Roman" charset="0"/>
              </a:rPr>
              <a:t>) </a:t>
            </a:r>
          </a:p>
          <a:p>
            <a:pPr eaLnBrk="1" hangingPunct="1">
              <a:lnSpc>
                <a:spcPct val="90000"/>
              </a:lnSpc>
            </a:pPr>
            <a:r>
              <a:rPr lang="en-US">
                <a:latin typeface="Times New Roman" charset="0"/>
              </a:rPr>
              <a:t>The consistency or stability of the measures from a test. The more reliable a test is, the less random error it contains.  A test which contains systematic error, e.g. bias against a certain group, may be reliable but not valid. (From Multilingual Glossary of Language Testing Terms, prepared by members of ALTE, </a:t>
            </a:r>
            <a:r>
              <a:rPr lang="en-US">
                <a:latin typeface="Times New Roman" charset="0"/>
                <a:hlinkClick r:id="rId5"/>
              </a:rPr>
              <a:t>http://www.alte.org/projects/glossary.php</a:t>
            </a:r>
            <a:r>
              <a:rPr lang="en-US">
                <a:latin typeface="Times New Roman" charset="0"/>
              </a:rPr>
              <a:t>)</a:t>
            </a:r>
          </a:p>
          <a:p>
            <a:pPr eaLnBrk="1" hangingPunct="1">
              <a:lnSpc>
                <a:spcPct val="90000"/>
              </a:lnSpc>
            </a:pPr>
            <a:r>
              <a:rPr lang="en-GB" b="1">
                <a:latin typeface="Times New Roman" charset="0"/>
              </a:rPr>
              <a:t>Reliability: </a:t>
            </a:r>
            <a:r>
              <a:rPr lang="en-GB">
                <a:latin typeface="Times New Roman" charset="0"/>
              </a:rPr>
              <a:t>is the extent to which test results are consistent and accurate, and therefore dependable.  It means that results must be accurate and consistent as free as possible from measurement error every time it is taken, even in different versions. Consistency.</a:t>
            </a:r>
          </a:p>
          <a:p>
            <a:pPr eaLnBrk="1" hangingPunct="1">
              <a:lnSpc>
                <a:spcPct val="90000"/>
              </a:lnSpc>
            </a:pPr>
            <a:r>
              <a:rPr lang="en-GB">
                <a:latin typeface="Times New Roman" charset="0"/>
              </a:rPr>
              <a:t>There must be reliability in both </a:t>
            </a:r>
          </a:p>
          <a:p>
            <a:pPr eaLnBrk="1" hangingPunct="1">
              <a:lnSpc>
                <a:spcPct val="90000"/>
              </a:lnSpc>
              <a:buFontTx/>
              <a:buChar char="•"/>
            </a:pPr>
            <a:r>
              <a:rPr lang="en-GB">
                <a:latin typeface="Times New Roman" charset="0"/>
              </a:rPr>
              <a:t>test production (which must be accurate and consistent so that there is confidence that different exam sessions are of the same standard) </a:t>
            </a:r>
          </a:p>
          <a:p>
            <a:pPr eaLnBrk="1" hangingPunct="1">
              <a:lnSpc>
                <a:spcPct val="90000"/>
              </a:lnSpc>
              <a:buFontTx/>
              <a:buChar char="•"/>
            </a:pPr>
            <a:r>
              <a:rPr lang="en-GB">
                <a:latin typeface="Times New Roman" charset="0"/>
              </a:rPr>
              <a:t>and in assessment.</a:t>
            </a:r>
          </a:p>
          <a:p>
            <a:pPr eaLnBrk="1" hangingPunct="1">
              <a:lnSpc>
                <a:spcPct val="90000"/>
              </a:lnSpc>
              <a:buFontTx/>
              <a:buChar char="•"/>
            </a:pPr>
            <a:endParaRPr lang="en-GB">
              <a:latin typeface="Times New Roman" charset="0"/>
            </a:endParaRPr>
          </a:p>
          <a:p>
            <a:pPr eaLnBrk="1" hangingPunct="1">
              <a:lnSpc>
                <a:spcPct val="90000"/>
              </a:lnSpc>
            </a:pPr>
            <a:r>
              <a:rPr lang="en-GB">
                <a:latin typeface="Times New Roman" charset="0"/>
              </a:rPr>
              <a:t>NB Make sure that participants understand the difference between validity and reliability, and spend time on this if necessary.</a:t>
            </a:r>
          </a:p>
          <a:p>
            <a:pPr eaLnBrk="1" hangingPunct="1">
              <a:lnSpc>
                <a:spcPct val="90000"/>
              </a:lnSpc>
            </a:pPr>
            <a:endParaRPr lang="en-GB">
              <a:latin typeface="Times New Roman" charset="0"/>
            </a:endParaRPr>
          </a:p>
          <a:p>
            <a:pPr eaLnBrk="1" hangingPunct="1">
              <a:lnSpc>
                <a:spcPct val="90000"/>
              </a:lnSpc>
            </a:pPr>
            <a:endParaRPr lang="en-US">
              <a:latin typeface="Times New Roman" charset="0"/>
            </a:endParaRPr>
          </a:p>
          <a:p>
            <a:pPr eaLnBrk="1" hangingPunct="1">
              <a:lnSpc>
                <a:spcPct val="90000"/>
              </a:lnSpc>
            </a:pPr>
            <a:endParaRPr lang="en-US">
              <a:latin typeface="Times New Roman" charset="0"/>
            </a:endParaRPr>
          </a:p>
        </p:txBody>
      </p:sp>
    </p:spTree>
    <p:extLst>
      <p:ext uri="{BB962C8B-B14F-4D97-AF65-F5344CB8AC3E}">
        <p14:creationId xmlns:p14="http://schemas.microsoft.com/office/powerpoint/2010/main" val="1544086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1EE884D9-616C-1247-AE38-9BEA10288A71}" type="slidenum">
              <a:rPr lang="it-IT" sz="1000"/>
              <a:pPr/>
              <a:t>19</a:t>
            </a:fld>
            <a:endParaRPr lang="it-IT" sz="1000"/>
          </a:p>
        </p:txBody>
      </p:sp>
      <p:sp>
        <p:nvSpPr>
          <p:cNvPr id="132098" name="Rectangle 7"/>
          <p:cNvSpPr txBox="1">
            <a:spLocks noGrp="1" noChangeArrowheads="1"/>
          </p:cNvSpPr>
          <p:nvPr/>
        </p:nvSpPr>
        <p:spPr bwMode="auto">
          <a:xfrm>
            <a:off x="5911850" y="8766175"/>
            <a:ext cx="70008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nchor="b"/>
          <a:lstStyle>
            <a:lvl1pPr defTabSz="920750">
              <a:defRPr sz="2400">
                <a:solidFill>
                  <a:schemeClr val="tx1"/>
                </a:solidFill>
                <a:latin typeface="Times New Roman" charset="0"/>
                <a:ea typeface="ＭＳ Ｐゴシック" charset="0"/>
                <a:cs typeface="ＭＳ Ｐゴシック" charset="0"/>
              </a:defRPr>
            </a:lvl1pPr>
            <a:lvl2pPr marL="742950" indent="-285750" defTabSz="920750">
              <a:defRPr sz="2400">
                <a:solidFill>
                  <a:schemeClr val="tx1"/>
                </a:solidFill>
                <a:latin typeface="Times New Roman" charset="0"/>
                <a:ea typeface="ＭＳ Ｐゴシック" charset="0"/>
              </a:defRPr>
            </a:lvl2pPr>
            <a:lvl3pPr marL="1143000" indent="-228600" defTabSz="920750">
              <a:defRPr sz="2400">
                <a:solidFill>
                  <a:schemeClr val="tx1"/>
                </a:solidFill>
                <a:latin typeface="Times New Roman" charset="0"/>
                <a:ea typeface="ＭＳ Ｐゴシック" charset="0"/>
              </a:defRPr>
            </a:lvl3pPr>
            <a:lvl4pPr marL="1600200" indent="-228600" defTabSz="920750">
              <a:defRPr sz="2400">
                <a:solidFill>
                  <a:schemeClr val="tx1"/>
                </a:solidFill>
                <a:latin typeface="Times New Roman" charset="0"/>
                <a:ea typeface="ＭＳ Ｐゴシック" charset="0"/>
              </a:defRPr>
            </a:lvl4pPr>
            <a:lvl5pPr marL="2057400" indent="-228600" defTabSz="920750">
              <a:defRPr sz="24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1DD73CF5-E9E8-7341-A40F-34958A8D279F}" type="slidenum">
              <a:rPr lang="de-DE" sz="900">
                <a:solidFill>
                  <a:srgbClr val="00498B"/>
                </a:solidFill>
                <a:latin typeface="Arial" charset="0"/>
              </a:rPr>
              <a:pPr algn="r" eaLnBrk="1" hangingPunct="1"/>
              <a:t>19</a:t>
            </a:fld>
            <a:endParaRPr lang="de-DE" sz="1200"/>
          </a:p>
        </p:txBody>
      </p:sp>
      <p:sp>
        <p:nvSpPr>
          <p:cNvPr id="132099" name="Rectangle 2"/>
          <p:cNvSpPr>
            <a:spLocks noGrp="1" noRot="1" noChangeAspect="1" noChangeArrowheads="1" noTextEdit="1"/>
          </p:cNvSpPr>
          <p:nvPr>
            <p:ph type="sldImg"/>
          </p:nvPr>
        </p:nvSpPr>
        <p:spPr>
          <a:xfrm>
            <a:off x="1843088" y="1131888"/>
            <a:ext cx="3173412" cy="2379662"/>
          </a:xfrm>
          <a:ln/>
        </p:spPr>
      </p:sp>
      <p:sp>
        <p:nvSpPr>
          <p:cNvPr id="132100" name="Rectangle 3"/>
          <p:cNvSpPr>
            <a:spLocks noGrp="1" noChangeArrowheads="1"/>
          </p:cNvSpPr>
          <p:nvPr>
            <p:ph type="body" idx="1"/>
          </p:nvPr>
        </p:nvSpPr>
        <p:spPr>
          <a:xfrm>
            <a:off x="914400" y="3652838"/>
            <a:ext cx="5943600" cy="4972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3" tIns="46026" rIns="92053" bIns="46026"/>
          <a:lstStyle/>
          <a:p>
            <a:pPr eaLnBrk="1" hangingPunct="1">
              <a:lnSpc>
                <a:spcPct val="80000"/>
              </a:lnSpc>
            </a:pPr>
            <a:r>
              <a:rPr lang="en-GB" b="1" dirty="0" smtClean="0">
                <a:latin typeface="Times New Roman" charset="0"/>
              </a:rPr>
              <a:t> </a:t>
            </a:r>
            <a:r>
              <a:rPr lang="en-GB" b="1" dirty="0" err="1" smtClean="0">
                <a:latin typeface="Times New Roman" charset="0"/>
              </a:rPr>
              <a:t>Soprattutto</a:t>
            </a:r>
            <a:r>
              <a:rPr lang="en-GB" b="1" dirty="0" smtClean="0">
                <a:latin typeface="Times New Roman" charset="0"/>
              </a:rPr>
              <a:t> non </a:t>
            </a:r>
            <a:r>
              <a:rPr lang="en-GB" b="1" dirty="0" err="1" smtClean="0">
                <a:latin typeface="Times New Roman" charset="0"/>
              </a:rPr>
              <a:t>si</a:t>
            </a:r>
            <a:r>
              <a:rPr lang="en-GB" b="1" dirty="0" smtClean="0">
                <a:latin typeface="Times New Roman" charset="0"/>
              </a:rPr>
              <a:t> </a:t>
            </a:r>
            <a:r>
              <a:rPr lang="en-GB" b="1" dirty="0" err="1" smtClean="0">
                <a:latin typeface="Times New Roman" charset="0"/>
              </a:rPr>
              <a:t>può</a:t>
            </a:r>
            <a:r>
              <a:rPr lang="en-GB" b="1" dirty="0" smtClean="0">
                <a:latin typeface="Times New Roman" charset="0"/>
              </a:rPr>
              <a:t> </a:t>
            </a:r>
            <a:r>
              <a:rPr lang="en-GB" b="1" dirty="0" err="1" smtClean="0">
                <a:latin typeface="Times New Roman" charset="0"/>
              </a:rPr>
              <a:t>considerare</a:t>
            </a:r>
            <a:r>
              <a:rPr lang="en-GB" b="1" dirty="0" smtClean="0">
                <a:latin typeface="Times New Roman" charset="0"/>
              </a:rPr>
              <a:t> </a:t>
            </a:r>
            <a:r>
              <a:rPr lang="en-GB" b="1" dirty="0" err="1" smtClean="0">
                <a:latin typeface="Times New Roman" charset="0"/>
              </a:rPr>
              <a:t>l’impatto</a:t>
            </a:r>
            <a:r>
              <a:rPr lang="en-GB" b="1" dirty="0" smtClean="0">
                <a:latin typeface="Times New Roman" charset="0"/>
              </a:rPr>
              <a:t> </a:t>
            </a:r>
            <a:r>
              <a:rPr lang="en-GB" b="1" dirty="0" err="1" smtClean="0">
                <a:latin typeface="Times New Roman" charset="0"/>
              </a:rPr>
              <a:t>alla</a:t>
            </a:r>
            <a:r>
              <a:rPr lang="en-GB" b="1" dirty="0" smtClean="0">
                <a:latin typeface="Times New Roman" charset="0"/>
              </a:rPr>
              <a:t> fine del </a:t>
            </a:r>
            <a:r>
              <a:rPr lang="en-GB" b="1" dirty="0" err="1" smtClean="0">
                <a:latin typeface="Times New Roman" charset="0"/>
              </a:rPr>
              <a:t>processo</a:t>
            </a:r>
            <a:r>
              <a:rPr lang="en-GB" b="1" dirty="0" smtClean="0">
                <a:latin typeface="Times New Roman" charset="0"/>
              </a:rPr>
              <a:t> ma </a:t>
            </a:r>
            <a:r>
              <a:rPr lang="en-GB" b="1" dirty="0" err="1" smtClean="0">
                <a:latin typeface="Times New Roman" charset="0"/>
              </a:rPr>
              <a:t>bisogna</a:t>
            </a:r>
            <a:r>
              <a:rPr lang="en-GB" b="1" dirty="0" smtClean="0">
                <a:latin typeface="Times New Roman" charset="0"/>
              </a:rPr>
              <a:t> </a:t>
            </a:r>
            <a:r>
              <a:rPr lang="en-GB" b="1" dirty="0" err="1" smtClean="0">
                <a:latin typeface="Times New Roman" charset="0"/>
              </a:rPr>
              <a:t>preoccuparsi</a:t>
            </a:r>
            <a:r>
              <a:rPr lang="en-GB" b="1" baseline="0" dirty="0" smtClean="0">
                <a:latin typeface="Times New Roman" charset="0"/>
              </a:rPr>
              <a:t> </a:t>
            </a:r>
            <a:r>
              <a:rPr lang="en-GB" b="1" baseline="0" dirty="0" err="1" smtClean="0">
                <a:latin typeface="Times New Roman" charset="0"/>
              </a:rPr>
              <a:t>dell’impatto</a:t>
            </a:r>
            <a:r>
              <a:rPr lang="en-GB" b="1" baseline="0" dirty="0" smtClean="0">
                <a:latin typeface="Times New Roman" charset="0"/>
              </a:rPr>
              <a:t> al </a:t>
            </a:r>
            <a:r>
              <a:rPr lang="en-GB" b="1" baseline="0" dirty="0" err="1" smtClean="0">
                <a:latin typeface="Times New Roman" charset="0"/>
              </a:rPr>
              <a:t>momento</a:t>
            </a:r>
            <a:r>
              <a:rPr lang="en-GB" b="1" baseline="0" dirty="0" smtClean="0">
                <a:latin typeface="Times New Roman" charset="0"/>
              </a:rPr>
              <a:t> </a:t>
            </a:r>
            <a:r>
              <a:rPr lang="en-GB" b="1" baseline="0" dirty="0" err="1" smtClean="0">
                <a:latin typeface="Times New Roman" charset="0"/>
              </a:rPr>
              <a:t>iniziale</a:t>
            </a:r>
            <a:r>
              <a:rPr lang="en-GB" b="1" baseline="0" dirty="0" smtClean="0">
                <a:latin typeface="Times New Roman" charset="0"/>
              </a:rPr>
              <a:t> </a:t>
            </a:r>
            <a:r>
              <a:rPr lang="en-GB" b="1" baseline="0" dirty="0" err="1" smtClean="0">
                <a:latin typeface="Times New Roman" charset="0"/>
              </a:rPr>
              <a:t>della</a:t>
            </a:r>
            <a:r>
              <a:rPr lang="en-GB" b="1" baseline="0" dirty="0" smtClean="0">
                <a:latin typeface="Times New Roman" charset="0"/>
              </a:rPr>
              <a:t> </a:t>
            </a:r>
            <a:r>
              <a:rPr lang="en-GB" b="1" baseline="0" dirty="0" err="1" smtClean="0">
                <a:latin typeface="Times New Roman" charset="0"/>
              </a:rPr>
              <a:t>produzione</a:t>
            </a:r>
            <a:r>
              <a:rPr lang="en-GB" b="1" baseline="0" dirty="0" smtClean="0">
                <a:latin typeface="Times New Roman" charset="0"/>
              </a:rPr>
              <a:t> di un test.</a:t>
            </a:r>
            <a:endParaRPr lang="en-GB" b="1" dirty="0">
              <a:latin typeface="Times New Roman" charset="0"/>
            </a:endParaRPr>
          </a:p>
          <a:p>
            <a:pPr eaLnBrk="1" hangingPunct="1">
              <a:lnSpc>
                <a:spcPct val="80000"/>
              </a:lnSpc>
            </a:pPr>
            <a:r>
              <a:rPr lang="en-GB" b="1" dirty="0">
                <a:latin typeface="Times New Roman" charset="0"/>
              </a:rPr>
              <a:t>Impact:</a:t>
            </a:r>
            <a:r>
              <a:rPr lang="en-GB" dirty="0">
                <a:latin typeface="Times New Roman" charset="0"/>
              </a:rPr>
              <a:t> is the effect – preferably positive – which a test has on candidates, and other test users, including society. (</a:t>
            </a:r>
            <a:r>
              <a:rPr lang="en-GB" dirty="0" err="1">
                <a:latin typeface="Times New Roman" charset="0"/>
              </a:rPr>
              <a:t>Washback</a:t>
            </a:r>
            <a:r>
              <a:rPr lang="en-GB" dirty="0">
                <a:latin typeface="Times New Roman" charset="0"/>
              </a:rPr>
              <a:t>).An exam should have </a:t>
            </a:r>
          </a:p>
          <a:p>
            <a:pPr lvl="1" eaLnBrk="1" hangingPunct="1">
              <a:lnSpc>
                <a:spcPct val="80000"/>
              </a:lnSpc>
            </a:pPr>
            <a:r>
              <a:rPr lang="en-GB" dirty="0">
                <a:latin typeface="Times New Roman" charset="0"/>
              </a:rPr>
              <a:t>a positive impact on individuals and classrooms</a:t>
            </a:r>
          </a:p>
          <a:p>
            <a:pPr lvl="1" eaLnBrk="1" hangingPunct="1">
              <a:lnSpc>
                <a:spcPct val="80000"/>
              </a:lnSpc>
            </a:pPr>
            <a:r>
              <a:rPr lang="en-GB" dirty="0">
                <a:latin typeface="Times New Roman" charset="0"/>
              </a:rPr>
              <a:t>a positive </a:t>
            </a:r>
            <a:r>
              <a:rPr lang="en-GB" dirty="0" err="1">
                <a:latin typeface="Times New Roman" charset="0"/>
              </a:rPr>
              <a:t>washback</a:t>
            </a:r>
            <a:r>
              <a:rPr lang="en-GB" dirty="0">
                <a:latin typeface="Times New Roman" charset="0"/>
              </a:rPr>
              <a:t> effect on teaching materials &amp; classroom practice</a:t>
            </a:r>
          </a:p>
          <a:p>
            <a:pPr lvl="1" eaLnBrk="1" hangingPunct="1">
              <a:lnSpc>
                <a:spcPct val="80000"/>
              </a:lnSpc>
            </a:pPr>
            <a:r>
              <a:rPr lang="en-GB" dirty="0">
                <a:latin typeface="Times New Roman" charset="0"/>
              </a:rPr>
              <a:t>a positive impact in wider society</a:t>
            </a:r>
          </a:p>
          <a:p>
            <a:pPr lvl="1" eaLnBrk="1" hangingPunct="1">
              <a:lnSpc>
                <a:spcPct val="80000"/>
              </a:lnSpc>
            </a:pPr>
            <a:endParaRPr lang="en-GB" b="1" dirty="0">
              <a:latin typeface="Times New Roman" charset="0"/>
            </a:endParaRPr>
          </a:p>
          <a:p>
            <a:pPr eaLnBrk="1" hangingPunct="1"/>
            <a:endParaRPr lang="en-US" dirty="0">
              <a:latin typeface="Times New Roman" charset="0"/>
            </a:endParaRPr>
          </a:p>
        </p:txBody>
      </p:sp>
    </p:spTree>
    <p:extLst>
      <p:ext uri="{BB962C8B-B14F-4D97-AF65-F5344CB8AC3E}">
        <p14:creationId xmlns:p14="http://schemas.microsoft.com/office/powerpoint/2010/main" val="3610034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 nello</a:t>
            </a:r>
            <a:r>
              <a:rPr lang="it-IT" baseline="0" dirty="0" smtClean="0"/>
              <a:t> spazio di tempo che ho a disposizione vorrei molto sinteticamente toccare 5 punti, dopo una breve introduzione  sulla valutazione nel  contesto italiano, vorrei partire  dal significato e quindi dalle funzione dalle parole chiave in valutazione.</a:t>
            </a:r>
            <a:endParaRPr lang="it-IT" dirty="0" smtClean="0"/>
          </a:p>
          <a:p>
            <a:endParaRPr lang="it-IT" dirty="0" smtClean="0"/>
          </a:p>
          <a:p>
            <a:r>
              <a:rPr lang="it-IT" baseline="0" dirty="0" smtClean="0"/>
              <a:t> </a:t>
            </a:r>
            <a:r>
              <a:rPr lang="it-IT" b="1" baseline="0" dirty="0" smtClean="0"/>
              <a:t>Molto brevemente </a:t>
            </a:r>
            <a:r>
              <a:rPr lang="it-IT" baseline="0" dirty="0" smtClean="0"/>
              <a:t>perché l’argomento è enorme, </a:t>
            </a:r>
            <a:r>
              <a:rPr lang="it-IT" b="1" baseline="0" dirty="0" smtClean="0"/>
              <a:t>un cenno </a:t>
            </a:r>
            <a:r>
              <a:rPr lang="it-IT" baseline="0" dirty="0" smtClean="0"/>
              <a:t>a  cosa </a:t>
            </a:r>
            <a:r>
              <a:rPr lang="it-IT" b="1" baseline="0" dirty="0" smtClean="0"/>
              <a:t>si intende in termini concettuali ed applicati per qualità in valutazione linguistica </a:t>
            </a:r>
          </a:p>
          <a:p>
            <a:endParaRPr lang="it-IT" b="1" baseline="0" dirty="0" smtClean="0"/>
          </a:p>
          <a:p>
            <a:r>
              <a:rPr lang="it-IT" b="1" baseline="0" dirty="0" smtClean="0"/>
              <a:t>per  </a:t>
            </a:r>
            <a:r>
              <a:rPr lang="it-IT" baseline="0" dirty="0" smtClean="0"/>
              <a:t>passere quindi al tema e al problema della verifica della comprensione della lettura, cosa si intende, cosa comporta, di cosa dobbiamo tener conto, </a:t>
            </a:r>
            <a:r>
              <a:rPr lang="it-IT" baseline="0" dirty="0" err="1" smtClean="0"/>
              <a:t>utlizzando</a:t>
            </a:r>
            <a:r>
              <a:rPr lang="it-IT" baseline="0" dirty="0" smtClean="0"/>
              <a:t> a tal scopo un possibile quadro di riferimento che ritengo molto utile e per quanto possibile esaustivo  in una prospettiva di L2, applicabile per molti versi anche alla L1,</a:t>
            </a:r>
          </a:p>
          <a:p>
            <a:endParaRPr lang="it-IT" baseline="0" dirty="0" smtClean="0"/>
          </a:p>
          <a:p>
            <a:r>
              <a:rPr lang="it-IT" baseline="0" dirty="0" smtClean="0"/>
              <a:t> per passare alla prove INVALSI, e dei due documenti dai quali le prove INVALSI dipendono: le linee guida nazionali e il </a:t>
            </a:r>
            <a:r>
              <a:rPr lang="it-IT" baseline="0" dirty="0" err="1" smtClean="0"/>
              <a:t>quandro</a:t>
            </a:r>
            <a:r>
              <a:rPr lang="it-IT" baseline="0" dirty="0" smtClean="0"/>
              <a:t> di riferimento teorico oltre ad un esempio di prova, che vi ho fotocopiato.</a:t>
            </a:r>
          </a:p>
          <a:p>
            <a:endParaRPr lang="it-IT" baseline="0" dirty="0" smtClean="0"/>
          </a:p>
          <a:p>
            <a:r>
              <a:rPr lang="it-IT" baseline="0" dirty="0" smtClean="0"/>
              <a:t>Concluderei con quella che è una mia tesi convinzione, </a:t>
            </a:r>
          </a:p>
          <a:p>
            <a:endParaRPr lang="it-IT" baseline="0" dirty="0" smtClean="0"/>
          </a:p>
          <a:p>
            <a:r>
              <a:rPr lang="it-IT" baseline="0" dirty="0" smtClean="0"/>
              <a:t>Mio obiettivo non è quello di esaminare i singoli test INVALSI. Il processo di produzione di queste prove risponde innegabilmente a standard internazionali,  è quello di fornirvi una visione d’insieme e elementi critici per meglio considerare o riconsiderare le prove INVALSI</a:t>
            </a:r>
          </a:p>
          <a:p>
            <a:endParaRPr lang="it-IT" baseline="0" dirty="0" smtClean="0"/>
          </a:p>
          <a:p>
            <a:r>
              <a:rPr lang="it-IT" baseline="0" dirty="0" smtClean="0"/>
              <a:t> Per concludere con delle brevi considerazioni e riflessioni sull’opportunità o meno se e quanto gli insegnanti devono essere competenti e preparati, che cosa significa per un insegnante essere preparato in questo settore  o quanto piuttosto questo settore debba essere demandato ad altri esperti. </a:t>
            </a:r>
            <a:endParaRPr lang="it-IT" dirty="0"/>
          </a:p>
        </p:txBody>
      </p:sp>
      <p:sp>
        <p:nvSpPr>
          <p:cNvPr id="4" name="Segnaposto numero diapositiva 3"/>
          <p:cNvSpPr>
            <a:spLocks noGrp="1"/>
          </p:cNvSpPr>
          <p:nvPr>
            <p:ph type="sldNum" sz="quarter" idx="10"/>
          </p:nvPr>
        </p:nvSpPr>
        <p:spPr/>
        <p:txBody>
          <a:bodyPr/>
          <a:lstStyle/>
          <a:p>
            <a:fld id="{D4F0794A-94A1-D641-8F9B-C7DEBD5ADF76}" type="slidenum">
              <a:rPr lang="it-IT" smtClean="0"/>
              <a:t>2</a:t>
            </a:fld>
            <a:endParaRPr lang="it-IT"/>
          </a:p>
        </p:txBody>
      </p:sp>
    </p:spTree>
    <p:extLst>
      <p:ext uri="{BB962C8B-B14F-4D97-AF65-F5344CB8AC3E}">
        <p14:creationId xmlns:p14="http://schemas.microsoft.com/office/powerpoint/2010/main" val="4228396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egnaposto immagine diapositiva 1"/>
          <p:cNvSpPr>
            <a:spLocks noGrp="1" noRot="1" noChangeAspect="1" noTextEdit="1"/>
          </p:cNvSpPr>
          <p:nvPr>
            <p:ph type="sldImg"/>
          </p:nvPr>
        </p:nvSpPr>
        <p:spPr>
          <a:xfrm>
            <a:off x="1150938" y="692150"/>
            <a:ext cx="4556125" cy="3416300"/>
          </a:xfrm>
          <a:ln/>
        </p:spPr>
      </p:sp>
      <p:sp>
        <p:nvSpPr>
          <p:cNvPr id="60418"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atin typeface="Times New Roman" charset="0"/>
                <a:ea typeface="MS PGothic" charset="0"/>
              </a:rPr>
              <a:t>Sulla variabilità: si tratta infatti di espressioni di comportamenti umani, per natura variabili, in aggiunta i dati raccolti derivano dal’interazione fra il metodo, il livello, i contenuti, i valutatori le caratteristiche del candidato  </a:t>
            </a:r>
          </a:p>
        </p:txBody>
      </p:sp>
      <p:sp>
        <p:nvSpPr>
          <p:cNvPr id="60419"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MS PGothic" charset="0"/>
                <a:cs typeface="MS PGothic" charset="0"/>
              </a:defRPr>
            </a:lvl1pPr>
            <a:lvl2pPr marL="742950" indent="-285750">
              <a:defRPr sz="2400">
                <a:solidFill>
                  <a:schemeClr val="tx1"/>
                </a:solidFill>
                <a:latin typeface="Times New Roman" charset="0"/>
                <a:ea typeface="MS PGothic" charset="0"/>
                <a:cs typeface="MS PGothic" charset="0"/>
              </a:defRPr>
            </a:lvl2pPr>
            <a:lvl3pPr marL="1143000" indent="-228600">
              <a:defRPr sz="2400">
                <a:solidFill>
                  <a:schemeClr val="tx1"/>
                </a:solidFill>
                <a:latin typeface="Times New Roman" charset="0"/>
                <a:ea typeface="MS PGothic" charset="0"/>
                <a:cs typeface="MS PGothic" charset="0"/>
              </a:defRPr>
            </a:lvl3pPr>
            <a:lvl4pPr marL="1600200" indent="-228600">
              <a:defRPr sz="2400">
                <a:solidFill>
                  <a:schemeClr val="tx1"/>
                </a:solidFill>
                <a:latin typeface="Times New Roman" charset="0"/>
                <a:ea typeface="MS PGothic" charset="0"/>
                <a:cs typeface="MS PGothic" charset="0"/>
              </a:defRPr>
            </a:lvl4pPr>
            <a:lvl5pPr marL="2057400" indent="-22860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fld id="{1E8CB468-0128-954B-A3C2-3599FBD9E617}" type="slidenum">
              <a:rPr lang="it-IT" sz="1000"/>
              <a:pPr/>
              <a:t>20</a:t>
            </a:fld>
            <a:endParaRPr lang="it-IT" sz="1000"/>
          </a:p>
        </p:txBody>
      </p:sp>
    </p:spTree>
    <p:extLst>
      <p:ext uri="{BB962C8B-B14F-4D97-AF65-F5344CB8AC3E}">
        <p14:creationId xmlns:p14="http://schemas.microsoft.com/office/powerpoint/2010/main" val="745290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Abbiamo già parlato di qualità, di validità e di validazione , il </a:t>
            </a:r>
            <a:r>
              <a:rPr lang="it-IT" dirty="0" err="1" smtClean="0"/>
              <a:t>framework</a:t>
            </a:r>
            <a:r>
              <a:rPr lang="it-IT" dirty="0" smtClean="0"/>
              <a:t> rappresenta</a:t>
            </a:r>
            <a:r>
              <a:rPr lang="it-IT" baseline="0" dirty="0" smtClean="0"/>
              <a:t> </a:t>
            </a:r>
            <a:r>
              <a:rPr lang="it-IT" b="1" baseline="0" dirty="0" smtClean="0"/>
              <a:t>un approccio al processo di validazione di un test</a:t>
            </a:r>
            <a:r>
              <a:rPr lang="it-IT" baseline="0" dirty="0" smtClean="0"/>
              <a:t>. Rappresenta un passo in avanti più pratico rispetto alla rappresentazione </a:t>
            </a:r>
            <a:r>
              <a:rPr lang="it-IT" baseline="0" dirty="0" err="1" smtClean="0"/>
              <a:t>toerica</a:t>
            </a:r>
            <a:r>
              <a:rPr lang="it-IT" baseline="0" dirty="0" smtClean="0"/>
              <a:t> fatta poc’anzi. verso  </a:t>
            </a:r>
            <a:r>
              <a:rPr lang="it-IT" baseline="0" dirty="0" err="1" smtClean="0"/>
              <a:t>Weir</a:t>
            </a:r>
            <a:r>
              <a:rPr lang="it-IT" baseline="0" dirty="0" smtClean="0"/>
              <a:t> lo definisce un </a:t>
            </a:r>
            <a:r>
              <a:rPr lang="it-IT" baseline="0" dirty="0" err="1" smtClean="0"/>
              <a:t>framework</a:t>
            </a:r>
            <a:r>
              <a:rPr lang="it-IT" baseline="0" dirty="0" smtClean="0"/>
              <a:t> socio-cognitivo dove grande spazio è dato alla dimensione cognitiva,  vale a dire (che rappresenta)all’</a:t>
            </a:r>
            <a:r>
              <a:rPr lang="it-IT" b="1" baseline="0" dirty="0" smtClean="0"/>
              <a:t>appropriatezza rispetto ai test </a:t>
            </a:r>
            <a:r>
              <a:rPr lang="it-IT" b="1" baseline="0" dirty="0" err="1" smtClean="0"/>
              <a:t>taker</a:t>
            </a:r>
            <a:r>
              <a:rPr lang="it-IT" b="1" baseline="0" dirty="0" smtClean="0"/>
              <a:t> dei processi mentali richiesti per completare i task</a:t>
            </a:r>
            <a:r>
              <a:rPr lang="it-IT" baseline="0" dirty="0" smtClean="0"/>
              <a:t>, come è giusto che sia. E dove la dimensione sociale è invece rappresentata dalla </a:t>
            </a:r>
            <a:r>
              <a:rPr lang="it-IT" baseline="0" dirty="0" err="1" smtClean="0"/>
              <a:t>context</a:t>
            </a:r>
            <a:r>
              <a:rPr lang="it-IT" baseline="0" dirty="0" smtClean="0"/>
              <a:t> </a:t>
            </a:r>
            <a:r>
              <a:rPr lang="it-IT" baseline="0" dirty="0" err="1" smtClean="0"/>
              <a:t>validity</a:t>
            </a:r>
            <a:r>
              <a:rPr lang="it-IT" baseline="0" dirty="0" smtClean="0"/>
              <a:t> e in particolare dall’attenzione che viene data al task e all’appropriatezza  sia del task sia di come vengono somministrati sempre rispetto alle caratteristiche dei test </a:t>
            </a:r>
            <a:r>
              <a:rPr lang="it-IT" baseline="0" dirty="0" err="1" smtClean="0"/>
              <a:t>taker</a:t>
            </a:r>
            <a:r>
              <a:rPr lang="it-IT"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it-IT"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t-IT" baseline="0" dirty="0" smtClean="0"/>
              <a:t>Il </a:t>
            </a:r>
            <a:r>
              <a:rPr lang="it-IT" baseline="0" dirty="0" err="1" smtClean="0"/>
              <a:t>framework</a:t>
            </a:r>
            <a:r>
              <a:rPr lang="it-IT" baseline="0" dirty="0" smtClean="0"/>
              <a:t> va letto dall’alto verso il basso e le frecce ci aiutano a a capire come tutto (ogni componente) sia collegato e inter relato.  Vedete la centralità del dato, di cui abbiamo parlato rappresentato dalla risposta, ma Tutto parte, e questo mi pare importante sottolinearlo dal test </a:t>
            </a:r>
            <a:r>
              <a:rPr lang="it-IT" baseline="0" dirty="0" err="1" smtClean="0"/>
              <a:t>taker</a:t>
            </a:r>
            <a:r>
              <a:rPr lang="it-IT" baseline="0" dirty="0" smtClean="0"/>
              <a:t>, vale a dire da chi si sottopone al test e dalle sue caratteristiche che sono sia fisiche, fisiologiche ad esempio età, genere, ma anche problemi sia permanenti che non ad esempio la oggi comune dislessia. Del test </a:t>
            </a:r>
            <a:r>
              <a:rPr lang="it-IT" baseline="0" dirty="0" err="1" smtClean="0"/>
              <a:t>taker</a:t>
            </a:r>
            <a:r>
              <a:rPr lang="it-IT" baseline="0" dirty="0" smtClean="0"/>
              <a:t> vanno tenute in conto anche le caratteristiche psicologiche: personalità, memoria, stile cognitivo , concentrazione, motivazione, stato emotivo, e del test </a:t>
            </a:r>
            <a:r>
              <a:rPr lang="it-IT" baseline="0" dirty="0" err="1" smtClean="0"/>
              <a:t>taker</a:t>
            </a:r>
            <a:r>
              <a:rPr lang="it-IT" baseline="0" dirty="0" smtClean="0"/>
              <a:t> vanno tenute in conto anche le caratteristiche relative all’esperienza, il percorso educativo, la preparazione al tipo di test e la familiarità con il tipo di test, senza contare la lingua madre.</a:t>
            </a:r>
          </a:p>
          <a:p>
            <a:pPr marL="0" marR="0" indent="0" algn="l" defTabSz="457200" rtl="0" eaLnBrk="1" fontAlgn="auto" latinLnBrk="0" hangingPunct="1">
              <a:lnSpc>
                <a:spcPct val="100000"/>
              </a:lnSpc>
              <a:spcBef>
                <a:spcPts val="0"/>
              </a:spcBef>
              <a:spcAft>
                <a:spcPts val="0"/>
              </a:spcAft>
              <a:buClrTx/>
              <a:buSzTx/>
              <a:buFontTx/>
              <a:buNone/>
              <a:tabLst/>
              <a:defRPr/>
            </a:pPr>
            <a:endParaRPr lang="it-IT"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t-IT" baseline="0" dirty="0" smtClean="0"/>
              <a:t>Processi cognitivi sono quelli che normalmente vengono indicati come processi top-down o bottom up, che ormai è universalmente accettato vado visti come complementari. Ma ad esempio nel goal </a:t>
            </a:r>
            <a:r>
              <a:rPr lang="it-IT" baseline="0" dirty="0" err="1" smtClean="0"/>
              <a:t>setting</a:t>
            </a:r>
            <a:r>
              <a:rPr lang="it-IT" baseline="0" dirty="0" smtClean="0"/>
              <a:t> de </a:t>
            </a:r>
            <a:r>
              <a:rPr lang="it-IT" baseline="0" dirty="0" err="1" smtClean="0"/>
              <a:t>framework</a:t>
            </a:r>
            <a:r>
              <a:rPr lang="it-IT" baseline="0" dirty="0" smtClean="0"/>
              <a:t> di </a:t>
            </a:r>
            <a:r>
              <a:rPr lang="it-IT" baseline="0" dirty="0" err="1" smtClean="0"/>
              <a:t>Weir</a:t>
            </a:r>
            <a:r>
              <a:rPr lang="it-IT" baseline="0" dirty="0" smtClean="0"/>
              <a:t> </a:t>
            </a:r>
            <a:r>
              <a:rPr lang="it-IT" baseline="0" dirty="0" err="1" smtClean="0"/>
              <a:t>vengolo</a:t>
            </a:r>
            <a:r>
              <a:rPr lang="it-IT" baseline="0" dirty="0" smtClean="0"/>
              <a:t> inglobati sia i tipi di lettura: che </a:t>
            </a:r>
            <a:r>
              <a:rPr lang="it-IT" baseline="0" dirty="0" err="1" smtClean="0"/>
              <a:t>Weir</a:t>
            </a:r>
            <a:r>
              <a:rPr lang="it-IT" baseline="0" dirty="0" smtClean="0"/>
              <a:t> identifica come </a:t>
            </a:r>
            <a:r>
              <a:rPr lang="it-IT" baseline="0" dirty="0" err="1" smtClean="0"/>
              <a:t>careful</a:t>
            </a:r>
            <a:r>
              <a:rPr lang="it-IT" baseline="0" dirty="0" smtClean="0"/>
              <a:t> </a:t>
            </a:r>
            <a:r>
              <a:rPr lang="it-IT" baseline="0" dirty="0" err="1" smtClean="0"/>
              <a:t>reading</a:t>
            </a:r>
            <a:r>
              <a:rPr lang="it-IT" baseline="0" dirty="0" smtClean="0"/>
              <a:t> o </a:t>
            </a:r>
            <a:r>
              <a:rPr lang="it-IT" baseline="0" dirty="0" err="1" smtClean="0"/>
              <a:t>expeditiuos</a:t>
            </a:r>
            <a:r>
              <a:rPr lang="it-IT" baseline="0" dirty="0" smtClean="0"/>
              <a:t> </a:t>
            </a:r>
            <a:r>
              <a:rPr lang="it-IT" baseline="0" dirty="0" err="1" smtClean="0"/>
              <a:t>reading</a:t>
            </a:r>
            <a:r>
              <a:rPr lang="it-IT" baseline="0" dirty="0" smtClean="0"/>
              <a:t> distinte poi a livello locale e globale,  </a:t>
            </a:r>
            <a:r>
              <a:rPr lang="it-IT" b="1" baseline="0" dirty="0" smtClean="0"/>
              <a:t>distinguendo su questa base </a:t>
            </a:r>
            <a:r>
              <a:rPr lang="it-IT" baseline="0" dirty="0" smtClean="0"/>
              <a:t>lo </a:t>
            </a:r>
            <a:r>
              <a:rPr lang="it-IT" baseline="0" dirty="0" err="1" smtClean="0"/>
              <a:t>skimming</a:t>
            </a:r>
            <a:r>
              <a:rPr lang="it-IT" baseline="0" dirty="0" smtClean="0"/>
              <a:t> dallo scanning, </a:t>
            </a:r>
            <a:r>
              <a:rPr lang="it-IT" baseline="0" dirty="0" err="1" smtClean="0"/>
              <a:t>comprenedere</a:t>
            </a:r>
            <a:r>
              <a:rPr lang="it-IT" baseline="0" dirty="0" smtClean="0"/>
              <a:t> significati generali o significati particolare, fare inferenze sul testo che vengono qui </a:t>
            </a:r>
            <a:r>
              <a:rPr lang="it-IT" baseline="0" dirty="0" err="1" smtClean="0"/>
              <a:t>presnetate</a:t>
            </a:r>
            <a:r>
              <a:rPr lang="it-IT" baseline="0" dirty="0" smtClean="0"/>
              <a:t> come scelte di tipo cognitivo </a:t>
            </a:r>
            <a:r>
              <a:rPr lang="it-IT" baseline="0" dirty="0" err="1" smtClean="0"/>
              <a:t>piuttoste</a:t>
            </a:r>
            <a:r>
              <a:rPr lang="it-IT" baseline="0" dirty="0" smtClean="0"/>
              <a:t> che  le sotto abilità che invece ritroveremo nel Quadro di Riferimento proposto </a:t>
            </a:r>
            <a:r>
              <a:rPr lang="it-IT" baseline="0" dirty="0" err="1" smtClean="0"/>
              <a:t>dalll’INVALSI</a:t>
            </a:r>
            <a:r>
              <a:rPr lang="it-IT"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it-IT"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t-IT" baseline="0" dirty="0" smtClean="0"/>
              <a:t>Se pensiamo ai processi cognitivi del tipo building a </a:t>
            </a:r>
            <a:r>
              <a:rPr lang="it-IT" baseline="0" dirty="0" err="1" smtClean="0"/>
              <a:t>mental</a:t>
            </a:r>
            <a:r>
              <a:rPr lang="it-IT" baseline="0" dirty="0" smtClean="0"/>
              <a:t> model, cioè integrare le nuove informazioni con la rappresentazione del testo che ci si è fatti fino a quel punto e con lea propria background </a:t>
            </a:r>
            <a:r>
              <a:rPr lang="it-IT" baseline="0" dirty="0" err="1" smtClean="0"/>
              <a:t>knowledge</a:t>
            </a:r>
            <a:r>
              <a:rPr lang="it-IT" baseline="0" dirty="0" smtClean="0"/>
              <a:t>, oppure le nuove informazioni  </a:t>
            </a:r>
            <a:r>
              <a:rPr lang="it-IT" baseline="0" dirty="0" err="1" smtClean="0"/>
              <a:t>creating</a:t>
            </a:r>
            <a:r>
              <a:rPr lang="it-IT" baseline="0" dirty="0" smtClean="0"/>
              <a:t> a text </a:t>
            </a:r>
            <a:r>
              <a:rPr lang="it-IT" baseline="0" dirty="0" err="1" smtClean="0"/>
              <a:t>level</a:t>
            </a:r>
            <a:r>
              <a:rPr lang="it-IT" baseline="0" dirty="0" smtClean="0"/>
              <a:t> </a:t>
            </a:r>
            <a:r>
              <a:rPr lang="it-IT" baseline="0" dirty="0" err="1" smtClean="0"/>
              <a:t>representation</a:t>
            </a:r>
            <a:r>
              <a:rPr lang="it-IT" baseline="0" dirty="0" smtClean="0"/>
              <a:t>,  cioè farsi una sorta di rappresentazione gerarchica delle informazioni che sono centrali per il significato del testo, </a:t>
            </a:r>
          </a:p>
          <a:p>
            <a:pPr marL="0" marR="0" indent="0" algn="l" defTabSz="457200" rtl="0" eaLnBrk="1" fontAlgn="auto" latinLnBrk="0" hangingPunct="1">
              <a:lnSpc>
                <a:spcPct val="100000"/>
              </a:lnSpc>
              <a:spcBef>
                <a:spcPts val="0"/>
              </a:spcBef>
              <a:spcAft>
                <a:spcPts val="0"/>
              </a:spcAft>
              <a:buClrTx/>
              <a:buSzTx/>
              <a:buFontTx/>
              <a:buNone/>
              <a:tabLst/>
              <a:defRPr/>
            </a:pPr>
            <a:r>
              <a:rPr lang="it-IT" baseline="0" dirty="0" smtClean="0"/>
              <a:t>La </a:t>
            </a:r>
            <a:r>
              <a:rPr lang="it-IT" baseline="0" dirty="0" err="1" smtClean="0"/>
              <a:t>context</a:t>
            </a:r>
            <a:r>
              <a:rPr lang="it-IT" baseline="0" dirty="0" smtClean="0"/>
              <a:t> </a:t>
            </a:r>
            <a:r>
              <a:rPr lang="it-IT" baseline="0" dirty="0" err="1" smtClean="0"/>
              <a:t>validity</a:t>
            </a:r>
            <a:r>
              <a:rPr lang="it-IT" baseline="0" dirty="0" smtClean="0"/>
              <a:t> è relativa sia, come abbiamo detto all’appropriatezza del task  ma anche all’appropriatezza sia in termini linguistici che di contenuto.</a:t>
            </a:r>
          </a:p>
          <a:p>
            <a:pPr marL="0" marR="0" indent="0" algn="l" defTabSz="457200" rtl="0" eaLnBrk="1" fontAlgn="auto" latinLnBrk="0" hangingPunct="1">
              <a:lnSpc>
                <a:spcPct val="100000"/>
              </a:lnSpc>
              <a:spcBef>
                <a:spcPts val="0"/>
              </a:spcBef>
              <a:spcAft>
                <a:spcPts val="0"/>
              </a:spcAft>
              <a:buClrTx/>
              <a:buSzTx/>
              <a:buFontTx/>
              <a:buNone/>
              <a:tabLst/>
              <a:defRPr/>
            </a:pPr>
            <a:endParaRPr lang="it-IT"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t-IT" baseline="0" dirty="0" smtClean="0"/>
              <a:t>La </a:t>
            </a:r>
            <a:r>
              <a:rPr lang="it-IT" baseline="0" dirty="0" err="1" smtClean="0"/>
              <a:t>discourse</a:t>
            </a:r>
            <a:r>
              <a:rPr lang="it-IT" baseline="0" dirty="0" smtClean="0"/>
              <a:t> mode è relativa all’organizzazione </a:t>
            </a:r>
            <a:r>
              <a:rPr lang="it-IT" baseline="0" dirty="0" err="1" smtClean="0"/>
              <a:t>retprica</a:t>
            </a:r>
            <a:r>
              <a:rPr lang="it-IT" baseline="0" dirty="0" smtClean="0"/>
              <a:t> del testo</a:t>
            </a:r>
            <a:endParaRPr lang="it-IT"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E’ chiaro che </a:t>
            </a:r>
            <a:r>
              <a:rPr lang="it-IT" baseline="0" dirty="0" smtClean="0"/>
              <a:t> nella verifica della comprensione della lettura la </a:t>
            </a:r>
            <a:r>
              <a:rPr lang="it-IT" baseline="0" dirty="0" err="1" smtClean="0"/>
              <a:t>proficiency</a:t>
            </a:r>
            <a:r>
              <a:rPr lang="it-IT" baseline="0" dirty="0" smtClean="0"/>
              <a:t> linguistica diventa componente fondamentale, ma lo è anche nella L1 sia per il lessico sia per la consapevolezza metalinguistica.</a:t>
            </a:r>
          </a:p>
          <a:p>
            <a:pPr marL="0" marR="0" indent="0" algn="l" defTabSz="457200" rtl="0" eaLnBrk="1" fontAlgn="auto" latinLnBrk="0" hangingPunct="1">
              <a:lnSpc>
                <a:spcPct val="100000"/>
              </a:lnSpc>
              <a:spcBef>
                <a:spcPts val="0"/>
              </a:spcBef>
              <a:spcAft>
                <a:spcPts val="0"/>
              </a:spcAft>
              <a:buClrTx/>
              <a:buSzTx/>
              <a:buFontTx/>
              <a:buNone/>
              <a:tabLst/>
              <a:defRPr/>
            </a:pPr>
            <a:endParaRPr lang="it-IT"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t-IT" baseline="0" dirty="0" smtClean="0"/>
              <a:t>Sulla risposta e sul risultato si incentrano analisi sull’</a:t>
            </a:r>
            <a:r>
              <a:rPr lang="it-IT" baseline="0" dirty="0" err="1" smtClean="0"/>
              <a:t>affadabilità</a:t>
            </a:r>
            <a:r>
              <a:rPr lang="it-IT" baseline="0" dirty="0" smtClean="0"/>
              <a:t> che </a:t>
            </a:r>
            <a:r>
              <a:rPr lang="it-IT" baseline="0" dirty="0" err="1" smtClean="0"/>
              <a:t>Weir</a:t>
            </a:r>
            <a:r>
              <a:rPr lang="it-IT" baseline="0" dirty="0" smtClean="0"/>
              <a:t> chiama….</a:t>
            </a:r>
          </a:p>
          <a:p>
            <a:pPr marL="0" marR="0" indent="0" algn="l" defTabSz="457200" rtl="0" eaLnBrk="1" fontAlgn="auto" latinLnBrk="0" hangingPunct="1">
              <a:lnSpc>
                <a:spcPct val="100000"/>
              </a:lnSpc>
              <a:spcBef>
                <a:spcPts val="0"/>
              </a:spcBef>
              <a:spcAft>
                <a:spcPts val="0"/>
              </a:spcAft>
              <a:buClrTx/>
              <a:buSzTx/>
              <a:buFontTx/>
              <a:buNone/>
              <a:tabLst/>
              <a:defRPr/>
            </a:pPr>
            <a:r>
              <a:rPr lang="it-IT" baseline="0" dirty="0" smtClean="0"/>
              <a:t>Dalla risposta e dal risultato, ma anche da tutte le altre scelte che sono state fatte per  generare/arrivare alla risposta dipende l’impatto a livello educativo e sociale</a:t>
            </a:r>
            <a:endParaRPr lang="it-IT" dirty="0" smtClean="0"/>
          </a:p>
        </p:txBody>
      </p:sp>
      <p:sp>
        <p:nvSpPr>
          <p:cNvPr id="4" name="Segnaposto numero diapositiva 3"/>
          <p:cNvSpPr>
            <a:spLocks noGrp="1"/>
          </p:cNvSpPr>
          <p:nvPr>
            <p:ph type="sldNum" sz="quarter" idx="10"/>
          </p:nvPr>
        </p:nvSpPr>
        <p:spPr/>
        <p:txBody>
          <a:bodyPr/>
          <a:lstStyle/>
          <a:p>
            <a:fld id="{D4F0794A-94A1-D641-8F9B-C7DEBD5ADF76}" type="slidenum">
              <a:rPr lang="it-IT" smtClean="0"/>
              <a:t>21</a:t>
            </a:fld>
            <a:endParaRPr lang="it-IT"/>
          </a:p>
        </p:txBody>
      </p:sp>
    </p:spTree>
    <p:extLst>
      <p:ext uri="{BB962C8B-B14F-4D97-AF65-F5344CB8AC3E}">
        <p14:creationId xmlns:p14="http://schemas.microsoft.com/office/powerpoint/2010/main" val="949350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 </a:t>
            </a:r>
            <a:r>
              <a:rPr lang="it-IT" b="1" dirty="0" smtClean="0">
                <a:latin typeface="Times New Roman" charset="0"/>
              </a:rPr>
              <a:t>Prima di passare al Quadro di Riferimento INVALSI </a:t>
            </a:r>
            <a:r>
              <a:rPr lang="it-IT" dirty="0" smtClean="0">
                <a:latin typeface="Times New Roman" charset="0"/>
              </a:rPr>
              <a:t>vediamo gli obiettivi delle prove pensando alle due tipologie esistenti Oppure per le due tipologie di prove esistenti</a:t>
            </a:r>
          </a:p>
          <a:p>
            <a:r>
              <a:rPr lang="it-IT" dirty="0" smtClean="0">
                <a:latin typeface="Times New Roman" charset="0"/>
              </a:rPr>
              <a:t>Dobbiamo </a:t>
            </a:r>
            <a:r>
              <a:rPr lang="it-IT" dirty="0" err="1" smtClean="0">
                <a:latin typeface="Times New Roman" charset="0"/>
              </a:rPr>
              <a:t>distingure</a:t>
            </a:r>
            <a:r>
              <a:rPr lang="it-IT" dirty="0" smtClean="0">
                <a:latin typeface="Times New Roman" charset="0"/>
              </a:rPr>
              <a:t> le prove nazionali dalle rilevazioni</a:t>
            </a:r>
            <a:r>
              <a:rPr lang="it-IT" baseline="0" dirty="0" smtClean="0">
                <a:latin typeface="Times New Roman" charset="0"/>
              </a:rPr>
              <a:t> che l’INVALSI conduce </a:t>
            </a:r>
            <a:r>
              <a:rPr lang="it-IT" baseline="0" dirty="0" err="1" smtClean="0">
                <a:latin typeface="Times New Roman" charset="0"/>
              </a:rPr>
              <a:t>annualamente</a:t>
            </a:r>
            <a:endParaRPr lang="it-IT" dirty="0" smtClean="0">
              <a:latin typeface="Times New Roman" charset="0"/>
            </a:endParaRPr>
          </a:p>
          <a:p>
            <a:r>
              <a:rPr lang="it-IT" dirty="0" smtClean="0">
                <a:latin typeface="Times New Roman" charset="0"/>
              </a:rPr>
              <a:t>Per</a:t>
            </a:r>
            <a:r>
              <a:rPr lang="it-IT" baseline="0" dirty="0" smtClean="0">
                <a:latin typeface="Times New Roman" charset="0"/>
              </a:rPr>
              <a:t> prove nazionali INVALSI si intendono i cosiddetti  esami di stato, vale a dire quelli per il passaggio e l’ammissione ai vari ordini e gradi di scuole o per la conclusione di essi.</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22</a:t>
            </a:fld>
            <a:endParaRPr lang="it-IT"/>
          </a:p>
        </p:txBody>
      </p:sp>
    </p:spTree>
    <p:extLst>
      <p:ext uri="{BB962C8B-B14F-4D97-AF65-F5344CB8AC3E}">
        <p14:creationId xmlns:p14="http://schemas.microsoft.com/office/powerpoint/2010/main" val="25669601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La</a:t>
            </a:r>
            <a:r>
              <a:rPr lang="it-IT" baseline="0" dirty="0" smtClean="0">
                <a:latin typeface="Times New Roman" charset="0"/>
              </a:rPr>
              <a:t> comprensione della lettura viene verificata all’interno delle prove di italiano: nel Quadro di riferimento INVALSI del 2013 e gli obiettivi vengono cos’ indicati</a:t>
            </a:r>
          </a:p>
          <a:p>
            <a:endParaRPr lang="it-IT" baseline="0" dirty="0" smtClean="0">
              <a:latin typeface="Times New Roman" charset="0"/>
            </a:endParaRPr>
          </a:p>
          <a:p>
            <a:r>
              <a:rPr lang="it-IT" baseline="0" dirty="0" smtClean="0">
                <a:latin typeface="Times New Roman" charset="0"/>
              </a:rPr>
              <a:t>Nelle prove del secondo ciclo, aumentano il numero dei testi, i formati delle risposte si spostano più su domande a risposta aperta, aumentano i quesiti di riflessione e valutazione sulla forma e i contenuti del testo</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23</a:t>
            </a:fld>
            <a:endParaRPr lang="it-IT"/>
          </a:p>
        </p:txBody>
      </p:sp>
    </p:spTree>
    <p:extLst>
      <p:ext uri="{BB962C8B-B14F-4D97-AF65-F5344CB8AC3E}">
        <p14:creationId xmlns:p14="http://schemas.microsoft.com/office/powerpoint/2010/main" val="2566960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Tenendo conto che sin dall’inizio</a:t>
            </a:r>
            <a:r>
              <a:rPr lang="it-IT" baseline="0" dirty="0" smtClean="0">
                <a:latin typeface="Times New Roman" charset="0"/>
              </a:rPr>
              <a:t> del documento si parla di interesse a </a:t>
            </a:r>
            <a:r>
              <a:rPr lang="it-IT" baseline="0" dirty="0" err="1" smtClean="0">
                <a:latin typeface="Times New Roman" charset="0"/>
              </a:rPr>
              <a:t>costuire</a:t>
            </a:r>
            <a:r>
              <a:rPr lang="it-IT" baseline="0" dirty="0" smtClean="0">
                <a:latin typeface="Times New Roman" charset="0"/>
              </a:rPr>
              <a:t> una buona teoria </a:t>
            </a:r>
            <a:r>
              <a:rPr lang="it-IT" baseline="0" dirty="0" err="1" smtClean="0">
                <a:latin typeface="Times New Roman" charset="0"/>
              </a:rPr>
              <a:t>pscicolgica</a:t>
            </a:r>
            <a:r>
              <a:rPr lang="it-IT" baseline="0" dirty="0" smtClean="0">
                <a:latin typeface="Times New Roman" charset="0"/>
              </a:rPr>
              <a:t>, </a:t>
            </a:r>
            <a:r>
              <a:rPr lang="it-IT" baseline="0" dirty="0" err="1" smtClean="0">
                <a:latin typeface="Times New Roman" charset="0"/>
              </a:rPr>
              <a:t>nsistendo</a:t>
            </a:r>
            <a:r>
              <a:rPr lang="it-IT" baseline="0" dirty="0" smtClean="0">
                <a:latin typeface="Times New Roman" charset="0"/>
              </a:rPr>
              <a:t> sui processi cognitivi</a:t>
            </a:r>
          </a:p>
          <a:p>
            <a:endParaRPr lang="it-IT" baseline="0" dirty="0" smtClean="0">
              <a:latin typeface="Times New Roman" charset="0"/>
            </a:endParaRPr>
          </a:p>
          <a:p>
            <a:r>
              <a:rPr lang="it-IT" baseline="0" dirty="0" smtClean="0">
                <a:latin typeface="Times New Roman" charset="0"/>
              </a:rPr>
              <a:t>Approccio molto tradizionale nel senso di legato alle linee guida, ai </a:t>
            </a:r>
            <a:r>
              <a:rPr lang="it-IT" baseline="0" dirty="0" err="1" smtClean="0">
                <a:latin typeface="Times New Roman" charset="0"/>
              </a:rPr>
              <a:t>corriculi</a:t>
            </a:r>
            <a:r>
              <a:rPr lang="it-IT" baseline="0" dirty="0" smtClean="0">
                <a:latin typeface="Times New Roman" charset="0"/>
              </a:rPr>
              <a:t>,  come abbiamo detto e alle pratiche didattiche</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24</a:t>
            </a:fld>
            <a:endParaRPr lang="it-IT"/>
          </a:p>
        </p:txBody>
      </p:sp>
    </p:spTree>
    <p:extLst>
      <p:ext uri="{BB962C8B-B14F-4D97-AF65-F5344CB8AC3E}">
        <p14:creationId xmlns:p14="http://schemas.microsoft.com/office/powerpoint/2010/main" val="2566960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Dove gli aspetti è termine ripresa dall’indagine del Programma PISA (</a:t>
            </a:r>
            <a:r>
              <a:rPr lang="it-IT" dirty="0" err="1" smtClean="0">
                <a:latin typeface="Times New Roman" charset="0"/>
              </a:rPr>
              <a:t>prgramme</a:t>
            </a:r>
            <a:r>
              <a:rPr lang="it-IT" dirty="0" smtClean="0">
                <a:latin typeface="Times New Roman" charset="0"/>
              </a:rPr>
              <a:t> for International </a:t>
            </a:r>
            <a:r>
              <a:rPr lang="it-IT" dirty="0" err="1" smtClean="0">
                <a:latin typeface="Times New Roman" charset="0"/>
              </a:rPr>
              <a:t>Student</a:t>
            </a:r>
            <a:r>
              <a:rPr lang="it-IT" dirty="0" smtClean="0">
                <a:latin typeface="Times New Roman" charset="0"/>
              </a:rPr>
              <a:t> </a:t>
            </a:r>
            <a:r>
              <a:rPr lang="it-IT" dirty="0" err="1" smtClean="0">
                <a:latin typeface="Times New Roman" charset="0"/>
              </a:rPr>
              <a:t>assessment</a:t>
            </a:r>
            <a:r>
              <a:rPr lang="it-IT" dirty="0" smtClean="0">
                <a:latin typeface="Times New Roman" charset="0"/>
              </a:rPr>
              <a:t>), che li definisce </a:t>
            </a:r>
            <a:r>
              <a:rPr lang="it-IT" b="1" dirty="0" smtClean="0">
                <a:latin typeface="Times New Roman" charset="0"/>
              </a:rPr>
              <a:t>strategie mentali</a:t>
            </a:r>
            <a:r>
              <a:rPr lang="it-IT" dirty="0" smtClean="0">
                <a:latin typeface="Times New Roman" charset="0"/>
              </a:rPr>
              <a:t>, gli approcci, le intenzioni con cui i </a:t>
            </a:r>
            <a:r>
              <a:rPr lang="it-IT" dirty="0" err="1" smtClean="0">
                <a:latin typeface="Times New Roman" charset="0"/>
              </a:rPr>
              <a:t>letterori</a:t>
            </a:r>
            <a:r>
              <a:rPr lang="it-IT" dirty="0" smtClean="0">
                <a:latin typeface="Times New Roman" charset="0"/>
              </a:rPr>
              <a:t> affrontano un testo</a:t>
            </a:r>
          </a:p>
          <a:p>
            <a:r>
              <a:rPr lang="it-IT" dirty="0" smtClean="0">
                <a:latin typeface="Times New Roman" charset="0"/>
              </a:rPr>
              <a:t>I</a:t>
            </a:r>
            <a:r>
              <a:rPr lang="it-IT" baseline="0" dirty="0" smtClean="0">
                <a:latin typeface="Times New Roman" charset="0"/>
              </a:rPr>
              <a:t> primi 5 sono fondamentali per la fine della scuola secondaria di I grado</a:t>
            </a:r>
          </a:p>
          <a:p>
            <a:endParaRPr lang="it-IT" baseline="0" dirty="0" smtClean="0">
              <a:latin typeface="Times New Roman" charset="0"/>
            </a:endParaRPr>
          </a:p>
          <a:p>
            <a:r>
              <a:rPr lang="it-IT" baseline="0" dirty="0" smtClean="0">
                <a:latin typeface="Times New Roman" charset="0"/>
              </a:rPr>
              <a:t>L’INVALSI adotta un </a:t>
            </a:r>
            <a:r>
              <a:rPr lang="it-IT" baseline="0" dirty="0" err="1" smtClean="0">
                <a:latin typeface="Times New Roman" charset="0"/>
              </a:rPr>
              <a:t>reading</a:t>
            </a:r>
            <a:r>
              <a:rPr lang="it-IT" baseline="0" dirty="0" smtClean="0">
                <a:latin typeface="Times New Roman" charset="0"/>
              </a:rPr>
              <a:t> </a:t>
            </a:r>
            <a:r>
              <a:rPr lang="it-IT" baseline="0" dirty="0" err="1" smtClean="0">
                <a:latin typeface="Times New Roman" charset="0"/>
              </a:rPr>
              <a:t>subskills</a:t>
            </a:r>
            <a:r>
              <a:rPr lang="it-IT" baseline="0" dirty="0" smtClean="0">
                <a:latin typeface="Times New Roman" charset="0"/>
              </a:rPr>
              <a:t> </a:t>
            </a:r>
            <a:r>
              <a:rPr lang="it-IT" baseline="0" dirty="0" err="1" smtClean="0">
                <a:latin typeface="Times New Roman" charset="0"/>
              </a:rPr>
              <a:t>approach</a:t>
            </a:r>
            <a:r>
              <a:rPr lang="it-IT" baseline="0" dirty="0" smtClean="0">
                <a:latin typeface="Times New Roman" charset="0"/>
              </a:rPr>
              <a:t>, che rimane un paradigma di tipo pedagogico, molto trattato in letteratura importante soprattutto in funzioni dei legami che pone, con l’insegnamento, laddove il cognitive processing </a:t>
            </a:r>
            <a:r>
              <a:rPr lang="it-IT" baseline="0" dirty="0" err="1" smtClean="0">
                <a:latin typeface="Times New Roman" charset="0"/>
              </a:rPr>
              <a:t>approach</a:t>
            </a:r>
            <a:r>
              <a:rPr lang="it-IT" baseline="0" dirty="0" smtClean="0">
                <a:latin typeface="Times New Roman" charset="0"/>
              </a:rPr>
              <a:t> proposto da WEIR si focalizza piuttosto  sui processi mentali che il lettore attiva a seconda del tipo di lettura</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25</a:t>
            </a:fld>
            <a:endParaRPr lang="it-IT"/>
          </a:p>
        </p:txBody>
      </p:sp>
    </p:spTree>
    <p:extLst>
      <p:ext uri="{BB962C8B-B14F-4D97-AF65-F5344CB8AC3E}">
        <p14:creationId xmlns:p14="http://schemas.microsoft.com/office/powerpoint/2010/main" val="4172815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Per</a:t>
            </a:r>
            <a:r>
              <a:rPr lang="it-IT" baseline="0" dirty="0" smtClean="0">
                <a:latin typeface="Times New Roman" charset="0"/>
              </a:rPr>
              <a:t> gli ultimi tre si </a:t>
            </a:r>
            <a:r>
              <a:rPr lang="it-IT" baseline="0" dirty="0" err="1" smtClean="0">
                <a:latin typeface="Times New Roman" charset="0"/>
              </a:rPr>
              <a:t>prevdono</a:t>
            </a:r>
            <a:r>
              <a:rPr lang="it-IT" baseline="0" dirty="0" smtClean="0">
                <a:latin typeface="Times New Roman" charset="0"/>
              </a:rPr>
              <a:t> solo pochi quesiti e verranno indagati nella scuola secondaria di II grado</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26</a:t>
            </a:fld>
            <a:endParaRPr lang="it-IT"/>
          </a:p>
        </p:txBody>
      </p:sp>
    </p:spTree>
    <p:extLst>
      <p:ext uri="{BB962C8B-B14F-4D97-AF65-F5344CB8AC3E}">
        <p14:creationId xmlns:p14="http://schemas.microsoft.com/office/powerpoint/2010/main" val="1963119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La</a:t>
            </a:r>
            <a:r>
              <a:rPr lang="it-IT" baseline="0" dirty="0" smtClean="0">
                <a:latin typeface="Times New Roman" charset="0"/>
              </a:rPr>
              <a:t> struttura è la stessa delle altre prove utilizzate nelle rilevazioni INVALSI, ad esempio nella prova fotocopiata e che viene utilizzata nella prima classe della scuola secondaria di I grado.</a:t>
            </a:r>
          </a:p>
          <a:p>
            <a:endParaRPr lang="it-IT" baseline="0" dirty="0" smtClean="0">
              <a:latin typeface="Times New Roman" charset="0"/>
            </a:endParaRPr>
          </a:p>
          <a:p>
            <a:r>
              <a:rPr lang="it-IT" baseline="0" dirty="0" smtClean="0">
                <a:latin typeface="Times New Roman" charset="0"/>
              </a:rPr>
              <a:t>Come vedete la </a:t>
            </a:r>
            <a:r>
              <a:rPr lang="it-IT" baseline="0" dirty="0" err="1" smtClean="0">
                <a:latin typeface="Times New Roman" charset="0"/>
              </a:rPr>
              <a:t>componenete</a:t>
            </a:r>
            <a:r>
              <a:rPr lang="it-IT" baseline="0" dirty="0" smtClean="0">
                <a:latin typeface="Times New Roman" charset="0"/>
              </a:rPr>
              <a:t> più importante in quanto più rappresentata è proprio la comprensione della lettura, la parte grammaticale viene indagata anche nella comprensione della lettura, ma i dieci quesiti sono a parte ed </a:t>
            </a:r>
            <a:r>
              <a:rPr lang="it-IT" baseline="0" dirty="0" err="1" smtClean="0">
                <a:latin typeface="Times New Roman" charset="0"/>
              </a:rPr>
              <a:t>edicati</a:t>
            </a:r>
            <a:r>
              <a:rPr lang="it-IT" baseline="0" dirty="0" smtClean="0">
                <a:latin typeface="Times New Roman" charset="0"/>
              </a:rPr>
              <a:t> alla riflessione sulla lingua e all’uso corretto delle strutture.</a:t>
            </a:r>
          </a:p>
          <a:p>
            <a:endParaRPr lang="it-IT" baseline="0" dirty="0" smtClean="0">
              <a:latin typeface="Times New Roman" charset="0"/>
            </a:endParaRPr>
          </a:p>
          <a:p>
            <a:r>
              <a:rPr lang="it-IT" baseline="0" dirty="0" smtClean="0">
                <a:latin typeface="Times New Roman" charset="0"/>
              </a:rPr>
              <a:t>A ben guardare non è una prova a carattere disciplinare in senso stretto, non verifica infatti la </a:t>
            </a:r>
            <a:r>
              <a:rPr lang="it-IT" baseline="0" dirty="0" err="1" smtClean="0">
                <a:latin typeface="Times New Roman" charset="0"/>
              </a:rPr>
              <a:t>padronanaza</a:t>
            </a:r>
            <a:r>
              <a:rPr lang="it-IT" baseline="0" dirty="0" smtClean="0">
                <a:latin typeface="Times New Roman" charset="0"/>
              </a:rPr>
              <a:t> di determinati contenuti ma la </a:t>
            </a:r>
            <a:r>
              <a:rPr lang="it-IT" baseline="0" dirty="0" err="1" smtClean="0">
                <a:latin typeface="Times New Roman" charset="0"/>
              </a:rPr>
              <a:t>capcità</a:t>
            </a:r>
            <a:r>
              <a:rPr lang="it-IT" baseline="0" dirty="0" smtClean="0">
                <a:latin typeface="Times New Roman" charset="0"/>
              </a:rPr>
              <a:t> di comprendere testi di vario genere</a:t>
            </a:r>
          </a:p>
          <a:p>
            <a:endParaRPr lang="it-IT" baseline="0" dirty="0" smtClean="0">
              <a:latin typeface="Times New Roman" charset="0"/>
            </a:endParaRPr>
          </a:p>
          <a:p>
            <a:r>
              <a:rPr lang="it-IT" baseline="0" dirty="0" smtClean="0">
                <a:latin typeface="Times New Roman" charset="0"/>
              </a:rPr>
              <a:t>Una veloce osservazione sul metodo, vediamo un </a:t>
            </a:r>
            <a:r>
              <a:rPr lang="it-IT" baseline="0" dirty="0" err="1" smtClean="0">
                <a:latin typeface="Times New Roman" charset="0"/>
              </a:rPr>
              <a:t>abuona</a:t>
            </a:r>
            <a:r>
              <a:rPr lang="it-IT" baseline="0" dirty="0" smtClean="0">
                <a:latin typeface="Times New Roman" charset="0"/>
              </a:rPr>
              <a:t> predominanza di scelte multiple che laddove pretestate  e di </a:t>
            </a:r>
            <a:r>
              <a:rPr lang="it-IT" baseline="0" dirty="0" err="1" smtClean="0">
                <a:latin typeface="Times New Roman" charset="0"/>
              </a:rPr>
              <a:t>accetabile</a:t>
            </a:r>
            <a:r>
              <a:rPr lang="it-IT" baseline="0" dirty="0" smtClean="0">
                <a:latin typeface="Times New Roman" charset="0"/>
              </a:rPr>
              <a:t> numerosità sono prova senz’altro affidabile soprattutto economica con grandi numeri di candidati. Molti studi hanno dimostrato che la scelta multipla laddove ben costruita </a:t>
            </a:r>
            <a:r>
              <a:rPr lang="it-IT" baseline="0" dirty="0" err="1" smtClean="0">
                <a:latin typeface="Times New Roman" charset="0"/>
              </a:rPr>
              <a:t>tenede</a:t>
            </a:r>
            <a:r>
              <a:rPr lang="it-IT" baseline="0" dirty="0" smtClean="0">
                <a:latin typeface="Times New Roman" charset="0"/>
              </a:rPr>
              <a:t> bene a distinguere candidati più forti da candidati più deboli. Certamente è soprattutto una attività di </a:t>
            </a:r>
            <a:r>
              <a:rPr lang="it-IT" baseline="0" dirty="0" err="1" smtClean="0">
                <a:latin typeface="Times New Roman" charset="0"/>
              </a:rPr>
              <a:t>problem</a:t>
            </a:r>
            <a:r>
              <a:rPr lang="it-IT" baseline="0" dirty="0" smtClean="0">
                <a:latin typeface="Times New Roman" charset="0"/>
              </a:rPr>
              <a:t> </a:t>
            </a:r>
            <a:r>
              <a:rPr lang="it-IT" baseline="0" dirty="0" err="1" smtClean="0">
                <a:latin typeface="Times New Roman" charset="0"/>
              </a:rPr>
              <a:t>solving</a:t>
            </a:r>
            <a:r>
              <a:rPr lang="it-IT" baseline="0" dirty="0" smtClean="0">
                <a:latin typeface="Times New Roman" charset="0"/>
              </a:rPr>
              <a:t>, ad esempio il problema di selezionare l’opzione corretta rispetto a quelle proposte è stato dimostrato aver poco a che vedere con nessun tipo di lettura. Molto meglio le domande a risposta aperta che pongono comunque qualche problema di affidabilità.</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27</a:t>
            </a:fld>
            <a:endParaRPr lang="it-IT"/>
          </a:p>
        </p:txBody>
      </p:sp>
    </p:spTree>
    <p:extLst>
      <p:ext uri="{BB962C8B-B14F-4D97-AF65-F5344CB8AC3E}">
        <p14:creationId xmlns:p14="http://schemas.microsoft.com/office/powerpoint/2010/main" val="2566960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Vi</a:t>
            </a:r>
            <a:r>
              <a:rPr lang="it-IT" baseline="0" dirty="0" smtClean="0">
                <a:latin typeface="Times New Roman" charset="0"/>
              </a:rPr>
              <a:t> do una idea di quello che potrebbe essere considerato un problema</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28</a:t>
            </a:fld>
            <a:endParaRPr lang="it-IT"/>
          </a:p>
        </p:txBody>
      </p:sp>
    </p:spTree>
    <p:extLst>
      <p:ext uri="{BB962C8B-B14F-4D97-AF65-F5344CB8AC3E}">
        <p14:creationId xmlns:p14="http://schemas.microsoft.com/office/powerpoint/2010/main" val="2566960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Nei</a:t>
            </a:r>
            <a:r>
              <a:rPr lang="it-IT" baseline="0" dirty="0" smtClean="0">
                <a:latin typeface="Times New Roman" charset="0"/>
              </a:rPr>
              <a:t> confronti della valutazione si ha spesso una sorta di paura…</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29</a:t>
            </a:fld>
            <a:endParaRPr lang="it-IT"/>
          </a:p>
        </p:txBody>
      </p:sp>
    </p:spTree>
    <p:extLst>
      <p:ext uri="{BB962C8B-B14F-4D97-AF65-F5344CB8AC3E}">
        <p14:creationId xmlns:p14="http://schemas.microsoft.com/office/powerpoint/2010/main" val="2474079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Credo che tutti i colleghi che si sono occupati con</a:t>
            </a:r>
            <a:r>
              <a:rPr lang="it-IT" baseline="0" dirty="0" smtClean="0"/>
              <a:t> me in questi anni di valutazione linguistica,  soprattutto in prospettiva certificatorie, concordino  con me nell’affermare che non esiste in Italia una “cultura della valutazione”</a:t>
            </a:r>
          </a:p>
          <a:p>
            <a:endParaRPr lang="it-IT" baseline="0" dirty="0" smtClean="0"/>
          </a:p>
          <a:p>
            <a:r>
              <a:rPr lang="it-IT" baseline="0" dirty="0" smtClean="0"/>
              <a:t>La pedagogia sperimentale che condivide con il LT la raccolta e l’analisi dei dati come base non solo per la ricerca scientifica ma per garantire qualità al processo di produzione di test o prove linguistiche</a:t>
            </a:r>
          </a:p>
          <a:p>
            <a:r>
              <a:rPr lang="it-IT" baseline="0" dirty="0" smtClean="0"/>
              <a:t>Esiste poi l’INVALSI che è l’Istituto nazionale per la Valutazione  e che costituisce per certi versi una valutazione esterna, interna al sistema educativo, ma esterna per certi versi all’insegnamento, forse con troppo poco dialogo e comunicazione con l’insegnamento.</a:t>
            </a:r>
          </a:p>
          <a:p>
            <a:r>
              <a:rPr lang="it-IT" baseline="0" dirty="0" smtClean="0"/>
              <a:t>L’obiettivo prioritario  dell’</a:t>
            </a:r>
            <a:r>
              <a:rPr lang="it-IT" baseline="0" dirty="0" err="1" smtClean="0"/>
              <a:t>INVALSi</a:t>
            </a:r>
            <a:r>
              <a:rPr lang="it-IT" baseline="0" dirty="0" smtClean="0"/>
              <a:t>  è quello di valutare la qualità e l0’efficacia dei percorsi formativi.</a:t>
            </a:r>
            <a:endParaRPr lang="it-IT" dirty="0"/>
          </a:p>
        </p:txBody>
      </p:sp>
      <p:sp>
        <p:nvSpPr>
          <p:cNvPr id="4" name="Segnaposto numero diapositiva 3"/>
          <p:cNvSpPr>
            <a:spLocks noGrp="1"/>
          </p:cNvSpPr>
          <p:nvPr>
            <p:ph type="sldNum" sz="quarter" idx="10"/>
          </p:nvPr>
        </p:nvSpPr>
        <p:spPr/>
        <p:txBody>
          <a:bodyPr/>
          <a:lstStyle/>
          <a:p>
            <a:fld id="{D4F0794A-94A1-D641-8F9B-C7DEBD5ADF76}" type="slidenum">
              <a:rPr lang="it-IT" smtClean="0"/>
              <a:t>3</a:t>
            </a:fld>
            <a:endParaRPr lang="it-IT"/>
          </a:p>
        </p:txBody>
      </p:sp>
    </p:spTree>
    <p:extLst>
      <p:ext uri="{BB962C8B-B14F-4D97-AF65-F5344CB8AC3E}">
        <p14:creationId xmlns:p14="http://schemas.microsoft.com/office/powerpoint/2010/main" val="42283961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Nel 2014 Nella Prefazione</a:t>
            </a:r>
            <a:r>
              <a:rPr lang="it-IT" baseline="0" dirty="0" smtClean="0">
                <a:latin typeface="Times New Roman" charset="0"/>
              </a:rPr>
              <a:t> alle ultime Rilevazioni nazionali </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30</a:t>
            </a:fld>
            <a:endParaRPr lang="it-IT"/>
          </a:p>
        </p:txBody>
      </p:sp>
    </p:spTree>
    <p:extLst>
      <p:ext uri="{BB962C8B-B14F-4D97-AF65-F5344CB8AC3E}">
        <p14:creationId xmlns:p14="http://schemas.microsoft.com/office/powerpoint/2010/main" val="3333714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dirty="0" smtClean="0">
              <a:latin typeface="Times New Roman" charset="0"/>
            </a:endParaRPr>
          </a:p>
          <a:p>
            <a:r>
              <a:rPr lang="it-IT" dirty="0" smtClean="0">
                <a:latin typeface="Times New Roman" charset="0"/>
              </a:rPr>
              <a:t>Tenendo conto quindi di questa nuova</a:t>
            </a:r>
            <a:r>
              <a:rPr lang="it-IT" baseline="0" dirty="0" smtClean="0">
                <a:latin typeface="Times New Roman" charset="0"/>
              </a:rPr>
              <a:t> possibile stagione di  dialogo fra valutazione sterna e insegnamento dobbiamo chiederci se gli insegnanti debbano essere formati in valutazione</a:t>
            </a:r>
            <a:endParaRPr lang="it-IT" dirty="0" smtClean="0">
              <a:latin typeface="Times New Roman" charset="0"/>
            </a:endParaRPr>
          </a:p>
          <a:p>
            <a:endParaRPr lang="it-IT" dirty="0" smtClean="0">
              <a:latin typeface="Times New Roman" charset="0"/>
            </a:endParaRPr>
          </a:p>
          <a:p>
            <a:r>
              <a:rPr lang="it-IT" dirty="0" smtClean="0">
                <a:latin typeface="Times New Roman" charset="0"/>
              </a:rPr>
              <a:t>Si</a:t>
            </a:r>
            <a:r>
              <a:rPr lang="it-IT" baseline="0" dirty="0" smtClean="0">
                <a:latin typeface="Times New Roman" charset="0"/>
              </a:rPr>
              <a:t> può è essere o meno d’accordo sul fatto che un modo per rilanciare l’apprendimento sia quello di migliorare le procedure valutative, comunque la valutazione è parte integrante del lavoro di un insegnante. </a:t>
            </a:r>
          </a:p>
          <a:p>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31</a:t>
            </a:fld>
            <a:endParaRPr lang="it-IT"/>
          </a:p>
        </p:txBody>
      </p:sp>
    </p:spTree>
    <p:extLst>
      <p:ext uri="{BB962C8B-B14F-4D97-AF65-F5344CB8AC3E}">
        <p14:creationId xmlns:p14="http://schemas.microsoft.com/office/powerpoint/2010/main" val="33337140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Si</a:t>
            </a:r>
            <a:r>
              <a:rPr lang="it-IT" baseline="0" dirty="0" smtClean="0">
                <a:latin typeface="Times New Roman" charset="0"/>
              </a:rPr>
              <a:t> può è essere o meno d’accordo sul fatto che un modo per rilanciare l’apprendimento sia quello di migliorare le procedure valutative, comunque la valutazione è parte integrante del lavoro di un insegnante. </a:t>
            </a:r>
          </a:p>
          <a:p>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32</a:t>
            </a:fld>
            <a:endParaRPr lang="it-IT"/>
          </a:p>
        </p:txBody>
      </p:sp>
    </p:spTree>
    <p:extLst>
      <p:ext uri="{BB962C8B-B14F-4D97-AF65-F5344CB8AC3E}">
        <p14:creationId xmlns:p14="http://schemas.microsoft.com/office/powerpoint/2010/main" val="34561979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Si</a:t>
            </a:r>
            <a:r>
              <a:rPr lang="it-IT" baseline="0" dirty="0" smtClean="0">
                <a:latin typeface="Times New Roman" charset="0"/>
              </a:rPr>
              <a:t> può è essere o meno d’accordo sul fatto che un modo per rilanciare l’apprendimento sia quello di migliorare le procedure valutative, comunque la valutazione è parte integrante del lavoro di un insegnante. </a:t>
            </a:r>
          </a:p>
          <a:p>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33</a:t>
            </a:fld>
            <a:endParaRPr lang="it-IT"/>
          </a:p>
        </p:txBody>
      </p:sp>
    </p:spTree>
    <p:extLst>
      <p:ext uri="{BB962C8B-B14F-4D97-AF65-F5344CB8AC3E}">
        <p14:creationId xmlns:p14="http://schemas.microsoft.com/office/powerpoint/2010/main" val="9322912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4F0794A-94A1-D641-8F9B-C7DEBD5ADF76}" type="slidenum">
              <a:rPr lang="it-IT" smtClean="0"/>
              <a:t>34</a:t>
            </a:fld>
            <a:endParaRPr lang="it-IT"/>
          </a:p>
        </p:txBody>
      </p:sp>
    </p:spTree>
    <p:extLst>
      <p:ext uri="{BB962C8B-B14F-4D97-AF65-F5344CB8AC3E}">
        <p14:creationId xmlns:p14="http://schemas.microsoft.com/office/powerpoint/2010/main" val="3929084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b="1" dirty="0">
                <a:latin typeface="Times New Roman" charset="0"/>
              </a:rPr>
              <a:t>Il motivo principale sta in due tradizioni culturali e filosofiche opposte</a:t>
            </a:r>
            <a:r>
              <a:rPr lang="it-IT" dirty="0">
                <a:latin typeface="Times New Roman" charset="0"/>
              </a:rPr>
              <a:t>: da una </a:t>
            </a:r>
            <a:r>
              <a:rPr lang="it-IT" dirty="0" smtClean="0">
                <a:latin typeface="Times New Roman" charset="0"/>
              </a:rPr>
              <a:t>parte c’è l’empirismo anglosassone che </a:t>
            </a:r>
            <a:r>
              <a:rPr lang="it-IT" b="1" dirty="0" smtClean="0">
                <a:latin typeface="Times New Roman" charset="0"/>
              </a:rPr>
              <a:t>afferma il concetto della conoscenza empirica  </a:t>
            </a:r>
            <a:r>
              <a:rPr lang="it-IT" dirty="0" smtClean="0">
                <a:latin typeface="Times New Roman" charset="0"/>
              </a:rPr>
              <a:t>(per </a:t>
            </a:r>
            <a:r>
              <a:rPr lang="it-IT" dirty="0">
                <a:latin typeface="Times New Roman" charset="0"/>
              </a:rPr>
              <a:t>cui l’esperienza è alla base della conoscenza e non esiste conoscenza senza </a:t>
            </a:r>
            <a:r>
              <a:rPr lang="it-IT" dirty="0" smtClean="0">
                <a:latin typeface="Times New Roman" charset="0"/>
              </a:rPr>
              <a:t>esperienza) e</a:t>
            </a:r>
            <a:r>
              <a:rPr lang="it-IT" baseline="0" dirty="0" smtClean="0">
                <a:latin typeface="Times New Roman" charset="0"/>
              </a:rPr>
              <a:t> dall’altra c’è il neoidealismo italiano che nega alla scienza valore conoscitivo</a:t>
            </a:r>
            <a:r>
              <a:rPr lang="it-IT" dirty="0" smtClean="0">
                <a:latin typeface="Times New Roman" charset="0"/>
              </a:rPr>
              <a:t>. </a:t>
            </a:r>
            <a:r>
              <a:rPr lang="it-IT" dirty="0">
                <a:latin typeface="Times New Roman" charset="0"/>
              </a:rPr>
              <a:t>Secondo il neoidealismo italiano la ricerca scientifica descrive cose è fenomeni (quindi porta ad una conoscenza di tipo descrittivo) ma non può essere all’origine della conoscenza. </a:t>
            </a:r>
            <a:r>
              <a:rPr lang="it-IT" dirty="0" smtClean="0">
                <a:latin typeface="Times New Roman" charset="0"/>
              </a:rPr>
              <a:t>Il neo idealismo</a:t>
            </a:r>
            <a:r>
              <a:rPr lang="it-IT" baseline="0" dirty="0" smtClean="0">
                <a:latin typeface="Times New Roman" charset="0"/>
              </a:rPr>
              <a:t> italiano che permeato il sistema educativo italiano dalla metà del sec scorso in avanti riconosce all’esperienza il ruolo di fornire informazioni utili per la conoscenza ma non la riconosce come forma essa stessa di conoscenza.</a:t>
            </a:r>
            <a:r>
              <a:rPr lang="it-IT" dirty="0" smtClean="0">
                <a:latin typeface="Times New Roman" charset="0"/>
              </a:rPr>
              <a:t> </a:t>
            </a:r>
          </a:p>
          <a:p>
            <a:endParaRPr lang="it-IT" dirty="0" smtClean="0">
              <a:latin typeface="Times New Roman" charset="0"/>
            </a:endParaRPr>
          </a:p>
          <a:p>
            <a:r>
              <a:rPr lang="it-IT" sz="1200" dirty="0" smtClean="0">
                <a:latin typeface="Comic Sans MS" charset="0"/>
              </a:rPr>
              <a:t>Croce considerava la scienza una </a:t>
            </a:r>
            <a:r>
              <a:rPr lang="it-IT" sz="1200" b="1" dirty="0" smtClean="0">
                <a:latin typeface="Comic Sans MS" charset="0"/>
              </a:rPr>
              <a:t>forma di indagine </a:t>
            </a:r>
            <a:r>
              <a:rPr lang="it-IT" sz="1200" dirty="0" smtClean="0">
                <a:latin typeface="Comic Sans MS" charset="0"/>
              </a:rPr>
              <a:t>che formula degli </a:t>
            </a:r>
            <a:r>
              <a:rPr lang="it-IT" sz="1200" b="1" dirty="0" smtClean="0">
                <a:latin typeface="Comic Sans MS" charset="0"/>
              </a:rPr>
              <a:t>pseudo-concetti, che non hanno valore conoscitivo.</a:t>
            </a:r>
            <a:endParaRPr lang="it-IT" b="1"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4</a:t>
            </a:fld>
            <a:endParaRPr lang="it-IT"/>
          </a:p>
        </p:txBody>
      </p:sp>
    </p:spTree>
    <p:extLst>
      <p:ext uri="{BB962C8B-B14F-4D97-AF65-F5344CB8AC3E}">
        <p14:creationId xmlns:p14="http://schemas.microsoft.com/office/powerpoint/2010/main" val="1057515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xfrm>
            <a:off x="1150938" y="692150"/>
            <a:ext cx="4556125" cy="3416300"/>
          </a:xfrm>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 Una prima</a:t>
            </a:r>
            <a:r>
              <a:rPr lang="it-IT" baseline="0" dirty="0" smtClean="0">
                <a:latin typeface="Times New Roman" charset="0"/>
              </a:rPr>
              <a:t> considerazione che considero di base: Parlare di  verifica o di valutazione vuol dire parlare di un processo  non è un processo superficiale, nel senso che rimane alla superfice delle cose, o un processo puramente pratico, è un processo logico </a:t>
            </a:r>
            <a:r>
              <a:rPr lang="it-IT" b="1" baseline="0" dirty="0" smtClean="0">
                <a:latin typeface="Times New Roman" charset="0"/>
              </a:rPr>
              <a:t>di tipo interpretativo ed argomentativo che si richiama all’empirismo di cui parlavo pocanzi e all’importanza del dato empirico che proviene dall’esperienza come dato conoscitivo</a:t>
            </a:r>
          </a:p>
          <a:p>
            <a:endParaRPr lang="it-IT" b="1" baseline="0" dirty="0" smtClean="0">
              <a:latin typeface="Times New Roman"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latin typeface="Times New Roman" charset="0"/>
                <a:ea typeface="MS PGothic" charset="0"/>
              </a:rPr>
              <a:t>Facciamo un esempio concerto uno studente </a:t>
            </a:r>
            <a:r>
              <a:rPr lang="it-IT" dirty="0" err="1" smtClean="0">
                <a:latin typeface="Times New Roman" charset="0"/>
                <a:ea typeface="MS PGothic" charset="0"/>
              </a:rPr>
              <a:t>ottine</a:t>
            </a:r>
            <a:r>
              <a:rPr lang="it-IT" dirty="0" smtClean="0">
                <a:latin typeface="Times New Roman" charset="0"/>
                <a:ea typeface="MS PGothic" charset="0"/>
              </a:rPr>
              <a:t> un punteggio elevato ad una prova di comprensione della lettura, sulla base di questo io deduco che quello stesso </a:t>
            </a:r>
            <a:r>
              <a:rPr lang="it-IT" dirty="0" err="1" smtClean="0">
                <a:latin typeface="Times New Roman" charset="0"/>
                <a:ea typeface="MS PGothic" charset="0"/>
              </a:rPr>
              <a:t>sudente</a:t>
            </a:r>
            <a:r>
              <a:rPr lang="it-IT" dirty="0" smtClean="0">
                <a:latin typeface="Times New Roman" charset="0"/>
                <a:ea typeface="MS PGothic" charset="0"/>
              </a:rPr>
              <a:t> sarà in gradi comprendere ciò che legge al di là del contesto di verifica laddove la verifica stessa sia stata però in grado di individuare e riprodurre correttamente un campione rappresentativo delle situazioni in cui lo studente si troverà a leggere e delle sotto abilità, competenze e strategia a</a:t>
            </a:r>
            <a:r>
              <a:rPr lang="it-IT" baseline="0" dirty="0" smtClean="0">
                <a:latin typeface="Times New Roman" charset="0"/>
                <a:ea typeface="MS PGothic" charset="0"/>
              </a:rPr>
              <a:t> cui dovrà ricorrere per leggere</a:t>
            </a:r>
            <a:r>
              <a:rPr lang="it-IT" dirty="0" smtClean="0">
                <a:latin typeface="Times New Roman" charset="0"/>
                <a:ea typeface="MS PGothic" charset="0"/>
              </a:rPr>
              <a:t>.</a:t>
            </a:r>
          </a:p>
          <a:p>
            <a:endParaRPr lang="it-IT" b="1" baseline="0" dirty="0" smtClean="0">
              <a:latin typeface="Times New Roman" charset="0"/>
            </a:endParaRPr>
          </a:p>
          <a:p>
            <a:endParaRPr lang="it-IT" baseline="0" dirty="0" smtClean="0">
              <a:latin typeface="Times New Roman" charset="0"/>
            </a:endParaRPr>
          </a:p>
          <a:p>
            <a:endParaRPr lang="it-IT" baseline="0" dirty="0" smtClean="0">
              <a:latin typeface="Times New Roman" charset="0"/>
            </a:endParaRPr>
          </a:p>
          <a:p>
            <a:r>
              <a:rPr lang="it-IT" baseline="0" dirty="0" smtClean="0">
                <a:latin typeface="Times New Roman" charset="0"/>
              </a:rPr>
              <a:t>Si </a:t>
            </a:r>
            <a:r>
              <a:rPr lang="it-IT" baseline="0" dirty="0" err="1" smtClean="0">
                <a:latin typeface="Times New Roman" charset="0"/>
              </a:rPr>
              <a:t>preocede</a:t>
            </a:r>
            <a:r>
              <a:rPr lang="it-IT" baseline="0" dirty="0" smtClean="0">
                <a:latin typeface="Times New Roman" charset="0"/>
              </a:rPr>
              <a:t> quindi per inferenze e deduzioni</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3E8E68D2-B9EB-CC43-9A69-DD9DDA231A21}" type="slidenum">
              <a:rPr lang="it-IT" smtClean="0"/>
              <a:pPr>
                <a:defRPr/>
              </a:pPr>
              <a:t>5</a:t>
            </a:fld>
            <a:endParaRPr lang="it-IT"/>
          </a:p>
        </p:txBody>
      </p:sp>
    </p:spTree>
    <p:extLst>
      <p:ext uri="{BB962C8B-B14F-4D97-AF65-F5344CB8AC3E}">
        <p14:creationId xmlns:p14="http://schemas.microsoft.com/office/powerpoint/2010/main" val="17692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a:xfrm>
            <a:off x="1150938" y="692150"/>
            <a:ext cx="4556125" cy="3416300"/>
          </a:xfrm>
          <a:ln/>
        </p:spPr>
      </p:sp>
      <p:sp>
        <p:nvSpPr>
          <p:cNvPr id="30722"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Inizio sempre dalla terminologia</a:t>
            </a:r>
            <a:r>
              <a:rPr lang="it-IT" baseline="0" dirty="0" smtClean="0">
                <a:latin typeface="Times New Roman" charset="0"/>
              </a:rPr>
              <a:t> in quanto dal</a:t>
            </a:r>
            <a:r>
              <a:rPr lang="it-IT" dirty="0" smtClean="0">
                <a:latin typeface="Times New Roman" charset="0"/>
              </a:rPr>
              <a:t> significato delle parole possiamo risalire alla</a:t>
            </a:r>
            <a:r>
              <a:rPr lang="it-IT" baseline="0" dirty="0" smtClean="0">
                <a:latin typeface="Times New Roman" charset="0"/>
              </a:rPr>
              <a:t> </a:t>
            </a:r>
            <a:r>
              <a:rPr lang="it-IT" dirty="0" smtClean="0">
                <a:latin typeface="Times New Roman" charset="0"/>
              </a:rPr>
              <a:t>loro funzione.</a:t>
            </a:r>
          </a:p>
          <a:p>
            <a:r>
              <a:rPr lang="it-IT" dirty="0" smtClean="0">
                <a:latin typeface="Times New Roman" charset="0"/>
              </a:rPr>
              <a:t>Il </a:t>
            </a:r>
            <a:r>
              <a:rPr lang="it-IT" dirty="0">
                <a:latin typeface="Times New Roman" charset="0"/>
              </a:rPr>
              <a:t>termine processo implica che c’è un punto di inizio, c’è un punto di fine e c’è nel mezzo uno sviluppo continuo. Di questo sviluppo ci occuperemo nel dettaglio</a:t>
            </a:r>
          </a:p>
          <a:p>
            <a:r>
              <a:rPr lang="it-IT" dirty="0">
                <a:latin typeface="Times New Roman" charset="0"/>
              </a:rPr>
              <a:t>La verifica è il momento conoscitivo e la valutazione il momento interpretativo.</a:t>
            </a:r>
          </a:p>
        </p:txBody>
      </p:sp>
      <p:sp>
        <p:nvSpPr>
          <p:cNvPr id="4" name="Segnaposto numero diapositiva 3"/>
          <p:cNvSpPr>
            <a:spLocks noGrp="1"/>
          </p:cNvSpPr>
          <p:nvPr>
            <p:ph type="sldNum" sz="quarter" idx="5"/>
          </p:nvPr>
        </p:nvSpPr>
        <p:spPr/>
        <p:txBody>
          <a:bodyPr/>
          <a:lstStyle/>
          <a:p>
            <a:pPr>
              <a:defRPr/>
            </a:pPr>
            <a:fld id="{FEC1A50D-0FAA-024B-AD8A-DC20273BF8B8}" type="slidenum">
              <a:rPr lang="it-IT" smtClean="0"/>
              <a:pPr>
                <a:defRPr/>
              </a:pPr>
              <a:t>6</a:t>
            </a:fld>
            <a:endParaRPr lang="it-IT"/>
          </a:p>
        </p:txBody>
      </p:sp>
    </p:spTree>
    <p:extLst>
      <p:ext uri="{BB962C8B-B14F-4D97-AF65-F5344CB8AC3E}">
        <p14:creationId xmlns:p14="http://schemas.microsoft.com/office/powerpoint/2010/main" val="144816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a:xfrm>
            <a:off x="1150938" y="692150"/>
            <a:ext cx="4556125" cy="3416300"/>
          </a:xfrm>
          <a:ln/>
        </p:spPr>
      </p:sp>
      <p:sp>
        <p:nvSpPr>
          <p:cNvPr id="30722"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smtClean="0">
                <a:latin typeface="Times New Roman" charset="0"/>
              </a:rPr>
              <a:t>Inizio sempre dalla terminologia</a:t>
            </a:r>
            <a:r>
              <a:rPr lang="it-IT" baseline="0" dirty="0" smtClean="0">
                <a:latin typeface="Times New Roman" charset="0"/>
              </a:rPr>
              <a:t> in quanto dal</a:t>
            </a:r>
            <a:r>
              <a:rPr lang="it-IT" dirty="0" smtClean="0">
                <a:latin typeface="Times New Roman" charset="0"/>
              </a:rPr>
              <a:t> significato delle parole possiamo risalire alla</a:t>
            </a:r>
            <a:r>
              <a:rPr lang="it-IT" baseline="0" dirty="0" smtClean="0">
                <a:latin typeface="Times New Roman" charset="0"/>
              </a:rPr>
              <a:t> </a:t>
            </a:r>
            <a:r>
              <a:rPr lang="it-IT" dirty="0" smtClean="0">
                <a:latin typeface="Times New Roman" charset="0"/>
              </a:rPr>
              <a:t>loro funzione.</a:t>
            </a:r>
          </a:p>
          <a:p>
            <a:r>
              <a:rPr lang="it-IT" dirty="0" smtClean="0">
                <a:latin typeface="Times New Roman" charset="0"/>
              </a:rPr>
              <a:t>Il </a:t>
            </a:r>
            <a:r>
              <a:rPr lang="it-IT" dirty="0">
                <a:latin typeface="Times New Roman" charset="0"/>
              </a:rPr>
              <a:t>termine processo implica che c’è un punto di inizio, c’è un punto di fine e c’è nel mezzo uno sviluppo continuo. Di questo sviluppo ci occuperemo nel dettaglio</a:t>
            </a:r>
          </a:p>
          <a:p>
            <a:r>
              <a:rPr lang="it-IT" dirty="0">
                <a:latin typeface="Times New Roman" charset="0"/>
              </a:rPr>
              <a:t>La verifica è il momento conoscitivo e la valutazione il momento interpretativo</a:t>
            </a:r>
            <a:r>
              <a:rPr lang="it-IT" dirty="0" smtClean="0">
                <a:latin typeface="Times New Roman" charset="0"/>
              </a:rPr>
              <a:t>.</a:t>
            </a:r>
          </a:p>
          <a:p>
            <a:endParaRPr lang="it-IT" dirty="0" smtClean="0">
              <a:latin typeface="Times New Roman" charset="0"/>
            </a:endParaRPr>
          </a:p>
          <a:p>
            <a:r>
              <a:rPr lang="it-IT" dirty="0" smtClean="0">
                <a:latin typeface="Times New Roman" charset="0"/>
              </a:rPr>
              <a:t>La verifica comunque attiva sempre un momento quanto meno di riflessione.</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FEC1A50D-0FAA-024B-AD8A-DC20273BF8B8}" type="slidenum">
              <a:rPr lang="it-IT" smtClean="0"/>
              <a:pPr>
                <a:defRPr/>
              </a:pPr>
              <a:t>7</a:t>
            </a:fld>
            <a:endParaRPr lang="it-IT"/>
          </a:p>
        </p:txBody>
      </p:sp>
    </p:spTree>
    <p:extLst>
      <p:ext uri="{BB962C8B-B14F-4D97-AF65-F5344CB8AC3E}">
        <p14:creationId xmlns:p14="http://schemas.microsoft.com/office/powerpoint/2010/main" val="2985176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immagine diapositiva 1"/>
          <p:cNvSpPr>
            <a:spLocks noGrp="1" noRot="1" noChangeAspect="1"/>
          </p:cNvSpPr>
          <p:nvPr>
            <p:ph type="sldImg"/>
          </p:nvPr>
        </p:nvSpPr>
        <p:spPr>
          <a:xfrm>
            <a:off x="1150938" y="692150"/>
            <a:ext cx="4556125" cy="3416300"/>
          </a:xfrm>
          <a:ln/>
        </p:spPr>
      </p:sp>
      <p:sp>
        <p:nvSpPr>
          <p:cNvPr id="32770"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a:latin typeface="Times New Roman" charset="0"/>
              </a:rPr>
              <a:t>La verifica è il momento…Già il termine accertamento ci rimanda al concetto di indagine nel nostro caso indagine conoscitiva, che implica per sua natura sistematicità e organizzazione, vale a dire deve essere condotta sulla base sia di principi teorici che di buona prassi</a:t>
            </a:r>
            <a:r>
              <a:rPr lang="it-IT" dirty="0" smtClean="0">
                <a:latin typeface="Times New Roman" charset="0"/>
              </a:rPr>
              <a:t>.</a:t>
            </a:r>
          </a:p>
          <a:p>
            <a:endParaRPr lang="it-IT" dirty="0" smtClean="0">
              <a:latin typeface="Times New Roman" charset="0"/>
            </a:endParaRPr>
          </a:p>
          <a:p>
            <a:r>
              <a:rPr lang="it-IT" dirty="0" smtClean="0">
                <a:latin typeface="Times New Roman" charset="0"/>
              </a:rPr>
              <a:t>Parlare di principi e norme di standard implica che in termini di costruzioni di prove di verifica gli </a:t>
            </a:r>
            <a:r>
              <a:rPr lang="it-IT" dirty="0" err="1" smtClean="0">
                <a:latin typeface="Times New Roman" charset="0"/>
              </a:rPr>
              <a:t>standards</a:t>
            </a:r>
            <a:r>
              <a:rPr lang="it-IT" dirty="0" smtClean="0">
                <a:latin typeface="Times New Roman" charset="0"/>
              </a:rPr>
              <a:t>,</a:t>
            </a:r>
            <a:r>
              <a:rPr lang="it-IT" baseline="0" dirty="0" smtClean="0">
                <a:latin typeface="Times New Roman" charset="0"/>
              </a:rPr>
              <a:t> che garantiscono poi la qualità, sono gli stessi </a:t>
            </a:r>
            <a:r>
              <a:rPr lang="it-IT" baseline="0" dirty="0" err="1" smtClean="0">
                <a:latin typeface="Times New Roman" charset="0"/>
              </a:rPr>
              <a:t>transnazionalmente</a:t>
            </a:r>
            <a:r>
              <a:rPr lang="it-IT" baseline="0" dirty="0" smtClean="0">
                <a:latin typeface="Times New Roman" charset="0"/>
              </a:rPr>
              <a:t>, valgono cioè per l’italiano come per il tedesco, francese, </a:t>
            </a:r>
            <a:r>
              <a:rPr lang="it-IT" baseline="0" dirty="0" err="1" smtClean="0">
                <a:latin typeface="Times New Roman" charset="0"/>
              </a:rPr>
              <a:t>ecc</a:t>
            </a:r>
            <a:endParaRPr lang="it-IT" baseline="0" dirty="0" smtClean="0">
              <a:latin typeface="Times New Roman" charset="0"/>
            </a:endParaRPr>
          </a:p>
          <a:p>
            <a:endParaRPr lang="it-IT" baseline="0" dirty="0" smtClean="0">
              <a:latin typeface="Times New Roman" charset="0"/>
            </a:endParaRPr>
          </a:p>
          <a:p>
            <a:r>
              <a:rPr lang="it-IT" baseline="0" dirty="0" smtClean="0">
                <a:latin typeface="Times New Roman" charset="0"/>
              </a:rPr>
              <a:t>Non </a:t>
            </a:r>
            <a:r>
              <a:rPr lang="it-IT" baseline="0" dirty="0" err="1" smtClean="0">
                <a:latin typeface="Times New Roman" charset="0"/>
              </a:rPr>
              <a:t>esisteno</a:t>
            </a:r>
            <a:r>
              <a:rPr lang="it-IT" baseline="0" dirty="0" smtClean="0">
                <a:latin typeface="Times New Roman" charset="0"/>
              </a:rPr>
              <a:t> </a:t>
            </a:r>
            <a:r>
              <a:rPr lang="it-IT" baseline="0" dirty="0" err="1" smtClean="0">
                <a:latin typeface="Times New Roman" charset="0"/>
              </a:rPr>
              <a:t>meteodi</a:t>
            </a:r>
            <a:r>
              <a:rPr lang="it-IT" baseline="0" dirty="0" smtClean="0">
                <a:latin typeface="Times New Roman" charset="0"/>
              </a:rPr>
              <a:t> buoni o cattivi in assoluti vanno calati nel contesto, devono essere appropriati a cosa vogliano verificare e alla popolazione a cui ci rivolgiamo.</a:t>
            </a:r>
          </a:p>
          <a:p>
            <a:endParaRPr lang="it-IT" baseline="0" dirty="0" smtClean="0">
              <a:latin typeface="Times New Roman" charset="0"/>
            </a:endParaRPr>
          </a:p>
          <a:p>
            <a:r>
              <a:rPr lang="it-IT" baseline="0" dirty="0" smtClean="0">
                <a:latin typeface="Times New Roman" charset="0"/>
              </a:rPr>
              <a:t>Esistono </a:t>
            </a:r>
            <a:r>
              <a:rPr lang="it-IT" baseline="0" dirty="0" err="1" smtClean="0">
                <a:latin typeface="Times New Roman" charset="0"/>
              </a:rPr>
              <a:t>indubbiamenti</a:t>
            </a:r>
            <a:r>
              <a:rPr lang="it-IT" baseline="0" dirty="0" smtClean="0">
                <a:latin typeface="Times New Roman" charset="0"/>
              </a:rPr>
              <a:t> metodi distraenti, ad esempio la scelta multipla per la comprensione della lettura, ha i suoi vantaggi è una prova economica, ma anche se magistralmente costruita, è dimostrato da vari studi che vagliare le opzioni comporta dei ragionamenti che poco hanno a che fare con la lettura.</a:t>
            </a:r>
            <a:endParaRPr lang="it-IT" dirty="0">
              <a:latin typeface="Times New Roman" charset="0"/>
            </a:endParaRPr>
          </a:p>
          <a:p>
            <a:r>
              <a:rPr lang="it-IT" dirty="0">
                <a:latin typeface="Times New Roman" charset="0"/>
              </a:rPr>
              <a:t>Parlare di metodi a differenza di tecniche implica la presenza di presupposti teorici.</a:t>
            </a:r>
          </a:p>
          <a:p>
            <a:r>
              <a:rPr lang="it-IT" dirty="0">
                <a:latin typeface="Times New Roman" charset="0"/>
              </a:rPr>
              <a:t>I metodi hanno una grossa incidenza nella performance degli studenti, non sono quindi neutrali, devono essere quindi scelti sulla base del contesto e di cosa </a:t>
            </a:r>
            <a:r>
              <a:rPr lang="it-IT" dirty="0" err="1">
                <a:latin typeface="Times New Roman" charset="0"/>
              </a:rPr>
              <a:t>intediamo</a:t>
            </a:r>
            <a:r>
              <a:rPr lang="it-IT" dirty="0">
                <a:latin typeface="Times New Roman" charset="0"/>
              </a:rPr>
              <a:t> verificare. Se pensiamo ad un processo la verifica è la fase istruttoria. Vediamo subito come vari aspetti sia concatenati e legati l’uno all’altro</a:t>
            </a:r>
          </a:p>
        </p:txBody>
      </p:sp>
      <p:sp>
        <p:nvSpPr>
          <p:cNvPr id="4" name="Segnaposto numero diapositiva 3"/>
          <p:cNvSpPr>
            <a:spLocks noGrp="1"/>
          </p:cNvSpPr>
          <p:nvPr>
            <p:ph type="sldNum" sz="quarter" idx="5"/>
          </p:nvPr>
        </p:nvSpPr>
        <p:spPr/>
        <p:txBody>
          <a:bodyPr/>
          <a:lstStyle/>
          <a:p>
            <a:pPr>
              <a:defRPr/>
            </a:pPr>
            <a:fld id="{DBF55C2C-C446-F143-8E7D-24968D4DBC55}" type="slidenum">
              <a:rPr lang="it-IT" smtClean="0"/>
              <a:pPr>
                <a:defRPr/>
              </a:pPr>
              <a:t>8</a:t>
            </a:fld>
            <a:endParaRPr lang="it-IT"/>
          </a:p>
        </p:txBody>
      </p:sp>
    </p:spTree>
    <p:extLst>
      <p:ext uri="{BB962C8B-B14F-4D97-AF65-F5344CB8AC3E}">
        <p14:creationId xmlns:p14="http://schemas.microsoft.com/office/powerpoint/2010/main" val="3714358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immagine diapositiva 1"/>
          <p:cNvSpPr>
            <a:spLocks noGrp="1" noRot="1" noChangeAspect="1"/>
          </p:cNvSpPr>
          <p:nvPr>
            <p:ph type="sldImg"/>
          </p:nvPr>
        </p:nvSpPr>
        <p:spPr>
          <a:xfrm>
            <a:off x="1150938" y="692150"/>
            <a:ext cx="4556125" cy="3416300"/>
          </a:xfrm>
          <a:ln/>
        </p:spPr>
      </p:sp>
      <p:sp>
        <p:nvSpPr>
          <p:cNvPr id="34818"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dirty="0">
                <a:latin typeface="Times New Roman" charset="0"/>
              </a:rPr>
              <a:t>La </a:t>
            </a:r>
            <a:r>
              <a:rPr lang="it-IT" dirty="0" smtClean="0">
                <a:latin typeface="Times New Roman" charset="0"/>
              </a:rPr>
              <a:t>valutazione di informazioni che in parte vengono dalla </a:t>
            </a:r>
            <a:r>
              <a:rPr lang="it-IT" dirty="0" err="1" smtClean="0">
                <a:latin typeface="Times New Roman" charset="0"/>
              </a:rPr>
              <a:t>vaerifica</a:t>
            </a:r>
            <a:r>
              <a:rPr lang="it-IT" dirty="0" smtClean="0">
                <a:latin typeface="Times New Roman" charset="0"/>
              </a:rPr>
              <a:t> ma solo in parte ,</a:t>
            </a:r>
            <a:r>
              <a:rPr lang="it-IT" baseline="0" dirty="0" smtClean="0">
                <a:latin typeface="Times New Roman" charset="0"/>
              </a:rPr>
              <a:t> si </a:t>
            </a:r>
            <a:r>
              <a:rPr lang="it-IT" baseline="0" dirty="0" err="1" smtClean="0">
                <a:latin typeface="Times New Roman" charset="0"/>
              </a:rPr>
              <a:t>epnsi</a:t>
            </a:r>
            <a:r>
              <a:rPr lang="it-IT" baseline="0" dirty="0" smtClean="0">
                <a:latin typeface="Times New Roman" charset="0"/>
              </a:rPr>
              <a:t> al contesto scolastico dove tali informazioni possono essere anche di tipo </a:t>
            </a:r>
            <a:r>
              <a:rPr lang="it-IT" b="1" baseline="0" dirty="0" smtClean="0">
                <a:latin typeface="Times New Roman" charset="0"/>
              </a:rPr>
              <a:t>relazionale e partecipativo.</a:t>
            </a:r>
          </a:p>
          <a:p>
            <a:endParaRPr lang="it-IT" baseline="0" dirty="0" smtClean="0">
              <a:latin typeface="Times New Roman" charset="0"/>
            </a:endParaRPr>
          </a:p>
          <a:p>
            <a:r>
              <a:rPr lang="it-IT" baseline="0" dirty="0" smtClean="0">
                <a:latin typeface="Times New Roman" charset="0"/>
              </a:rPr>
              <a:t>La valutazione è il momento in cui si prendono delle decisioni, e questo ci fa già capire il potere della valutazione e l’impatto della valutazioni sugli individui, sui sistemi educativi e più in generale sulla società. In questo senso la valutazione è una </a:t>
            </a:r>
            <a:r>
              <a:rPr lang="it-IT" baseline="0" dirty="0" err="1" smtClean="0">
                <a:latin typeface="Times New Roman" charset="0"/>
              </a:rPr>
              <a:t>responsabiulità</a:t>
            </a:r>
            <a:r>
              <a:rPr lang="it-IT" baseline="0" dirty="0" smtClean="0">
                <a:latin typeface="Times New Roman" charset="0"/>
              </a:rPr>
              <a:t>, </a:t>
            </a:r>
            <a:r>
              <a:rPr lang="it-IT" baseline="0" dirty="0" err="1" smtClean="0">
                <a:latin typeface="Times New Roman" charset="0"/>
              </a:rPr>
              <a:t>edè</a:t>
            </a:r>
            <a:r>
              <a:rPr lang="it-IT" baseline="0" dirty="0" smtClean="0">
                <a:latin typeface="Times New Roman" charset="0"/>
              </a:rPr>
              <a:t> certamente </a:t>
            </a:r>
            <a:endParaRPr lang="it-IT" dirty="0">
              <a:latin typeface="Times New Roman" charset="0"/>
            </a:endParaRPr>
          </a:p>
        </p:txBody>
      </p:sp>
      <p:sp>
        <p:nvSpPr>
          <p:cNvPr id="4" name="Segnaposto numero diapositiva 3"/>
          <p:cNvSpPr>
            <a:spLocks noGrp="1"/>
          </p:cNvSpPr>
          <p:nvPr>
            <p:ph type="sldNum" sz="quarter" idx="5"/>
          </p:nvPr>
        </p:nvSpPr>
        <p:spPr/>
        <p:txBody>
          <a:bodyPr/>
          <a:lstStyle/>
          <a:p>
            <a:pPr>
              <a:defRPr/>
            </a:pPr>
            <a:fld id="{6BC2B6DC-5A51-0C4F-8600-2ACB20A1F16B}" type="slidenum">
              <a:rPr lang="it-IT" smtClean="0"/>
              <a:pPr>
                <a:defRPr/>
              </a:pPr>
              <a:t>9</a:t>
            </a:fld>
            <a:endParaRPr lang="it-IT"/>
          </a:p>
        </p:txBody>
      </p:sp>
    </p:spTree>
    <p:extLst>
      <p:ext uri="{BB962C8B-B14F-4D97-AF65-F5344CB8AC3E}">
        <p14:creationId xmlns:p14="http://schemas.microsoft.com/office/powerpoint/2010/main" val="2850495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30498AC-23A0-8846-9CD2-DFE83F1679AA}" type="datetimeFigureOut">
              <a:rPr lang="it-IT" smtClean="0"/>
              <a:t>22/04/15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357555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0498AC-23A0-8846-9CD2-DFE83F1679AA}" type="datetimeFigureOut">
              <a:rPr lang="it-IT" smtClean="0"/>
              <a:t>22/04/15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198895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0498AC-23A0-8846-9CD2-DFE83F1679AA}" type="datetimeFigureOut">
              <a:rPr lang="it-IT" smtClean="0"/>
              <a:t>22/04/15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151434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0498AC-23A0-8846-9CD2-DFE83F1679AA}" type="datetimeFigureOut">
              <a:rPr lang="it-IT" smtClean="0"/>
              <a:t>22/04/15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36354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330498AC-23A0-8846-9CD2-DFE83F1679AA}" type="datetimeFigureOut">
              <a:rPr lang="it-IT" smtClean="0"/>
              <a:t>22/04/15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128281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30498AC-23A0-8846-9CD2-DFE83F1679AA}" type="datetimeFigureOut">
              <a:rPr lang="it-IT" smtClean="0"/>
              <a:t>22/04/15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1941227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30498AC-23A0-8846-9CD2-DFE83F1679AA}" type="datetimeFigureOut">
              <a:rPr lang="it-IT" smtClean="0"/>
              <a:t>22/04/15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211314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330498AC-23A0-8846-9CD2-DFE83F1679AA}" type="datetimeFigureOut">
              <a:rPr lang="it-IT" smtClean="0"/>
              <a:t>22/04/15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161418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30498AC-23A0-8846-9CD2-DFE83F1679AA}" type="datetimeFigureOut">
              <a:rPr lang="it-IT" smtClean="0"/>
              <a:t>22/04/15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330395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0498AC-23A0-8846-9CD2-DFE83F1679AA}" type="datetimeFigureOut">
              <a:rPr lang="it-IT" smtClean="0"/>
              <a:t>22/04/15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305306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0498AC-23A0-8846-9CD2-DFE83F1679AA}" type="datetimeFigureOut">
              <a:rPr lang="it-IT" smtClean="0"/>
              <a:t>22/04/15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BB46A7-77F7-0E44-8348-C26E1F1E3FA5}" type="slidenum">
              <a:rPr lang="it-IT" smtClean="0"/>
              <a:t>‹n.›</a:t>
            </a:fld>
            <a:endParaRPr lang="it-IT"/>
          </a:p>
        </p:txBody>
      </p:sp>
    </p:spTree>
    <p:extLst>
      <p:ext uri="{BB962C8B-B14F-4D97-AF65-F5344CB8AC3E}">
        <p14:creationId xmlns:p14="http://schemas.microsoft.com/office/powerpoint/2010/main" val="33920427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498AC-23A0-8846-9CD2-DFE83F1679AA}" type="datetimeFigureOut">
              <a:rPr lang="it-IT" smtClean="0"/>
              <a:t>22/04/15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B46A7-77F7-0E44-8348-C26E1F1E3FA5}" type="slidenum">
              <a:rPr lang="it-IT" smtClean="0"/>
              <a:t>‹n.›</a:t>
            </a:fld>
            <a:endParaRPr lang="it-IT"/>
          </a:p>
        </p:txBody>
      </p:sp>
    </p:spTree>
    <p:extLst>
      <p:ext uri="{BB962C8B-B14F-4D97-AF65-F5344CB8AC3E}">
        <p14:creationId xmlns:p14="http://schemas.microsoft.com/office/powerpoint/2010/main" val="363081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1026"/>
          <p:cNvSpPr>
            <a:spLocks noGrp="1" noChangeArrowheads="1"/>
          </p:cNvSpPr>
          <p:nvPr>
            <p:ph type="ctrTitle"/>
          </p:nvPr>
        </p:nvSpPr>
        <p:spPr>
          <a:xfrm>
            <a:off x="685800" y="1557338"/>
            <a:ext cx="7772400" cy="1143000"/>
          </a:xfrm>
        </p:spPr>
        <p:txBody>
          <a:bodyPr>
            <a:normAutofit fontScale="90000"/>
          </a:bodyPr>
          <a:lstStyle/>
          <a:p>
            <a:r>
              <a:rPr lang="it-IT" sz="3200" dirty="0" smtClean="0">
                <a:latin typeface="Comic Sans MS" charset="0"/>
              </a:rPr>
              <a:t>La lettura e la verifica della comprensione con particolare riferimento alla scuola secondaria di primo grado</a:t>
            </a:r>
            <a:endParaRPr lang="it-IT" sz="3200" dirty="0">
              <a:latin typeface="Comic Sans MS" charset="0"/>
            </a:endParaRPr>
          </a:p>
        </p:txBody>
      </p:sp>
      <p:sp>
        <p:nvSpPr>
          <p:cNvPr id="20482" name="Rectangle 1027"/>
          <p:cNvSpPr>
            <a:spLocks noGrp="1" noChangeArrowheads="1"/>
          </p:cNvSpPr>
          <p:nvPr>
            <p:ph type="subTitle" idx="1"/>
          </p:nvPr>
        </p:nvSpPr>
        <p:spPr>
          <a:xfrm>
            <a:off x="1371600" y="3962400"/>
            <a:ext cx="6400800" cy="1752600"/>
          </a:xfrm>
        </p:spPr>
        <p:txBody>
          <a:bodyPr>
            <a:normAutofit lnSpcReduction="10000"/>
          </a:bodyPr>
          <a:lstStyle/>
          <a:p>
            <a:pPr algn="l">
              <a:lnSpc>
                <a:spcPct val="80000"/>
              </a:lnSpc>
            </a:pPr>
            <a:r>
              <a:rPr lang="it-IT" sz="1600" dirty="0">
                <a:solidFill>
                  <a:schemeClr val="hlink"/>
                </a:solidFill>
                <a:latin typeface="Comic Sans MS" charset="0"/>
              </a:rPr>
              <a:t>Centro per la </a:t>
            </a:r>
            <a:r>
              <a:rPr lang="it-IT" sz="1600" dirty="0" smtClean="0">
                <a:solidFill>
                  <a:schemeClr val="hlink"/>
                </a:solidFill>
                <a:latin typeface="Comic Sans MS" charset="0"/>
              </a:rPr>
              <a:t>Valutazione </a:t>
            </a:r>
            <a:r>
              <a:rPr lang="it-IT" sz="1600" dirty="0">
                <a:solidFill>
                  <a:schemeClr val="hlink"/>
                </a:solidFill>
                <a:latin typeface="Comic Sans MS" charset="0"/>
              </a:rPr>
              <a:t>e la Certificazione Linguistica (CVCL)</a:t>
            </a:r>
          </a:p>
          <a:p>
            <a:pPr algn="l">
              <a:lnSpc>
                <a:spcPct val="80000"/>
              </a:lnSpc>
            </a:pPr>
            <a:endParaRPr lang="it-IT" sz="1600" dirty="0" smtClean="0">
              <a:solidFill>
                <a:schemeClr val="hlink"/>
              </a:solidFill>
              <a:latin typeface="Comic Sans MS" charset="0"/>
            </a:endParaRPr>
          </a:p>
          <a:p>
            <a:pPr algn="l">
              <a:lnSpc>
                <a:spcPct val="80000"/>
              </a:lnSpc>
            </a:pPr>
            <a:r>
              <a:rPr lang="it-IT" sz="1600" dirty="0" smtClean="0">
                <a:solidFill>
                  <a:schemeClr val="hlink"/>
                </a:solidFill>
                <a:latin typeface="Comic Sans MS" charset="0"/>
              </a:rPr>
              <a:t>Giuliana </a:t>
            </a:r>
            <a:r>
              <a:rPr lang="it-IT" sz="1600" dirty="0">
                <a:solidFill>
                  <a:schemeClr val="hlink"/>
                </a:solidFill>
                <a:latin typeface="Comic Sans MS" charset="0"/>
              </a:rPr>
              <a:t>Grego </a:t>
            </a:r>
            <a:r>
              <a:rPr lang="it-IT" sz="1600" dirty="0" smtClean="0">
                <a:solidFill>
                  <a:schemeClr val="hlink"/>
                </a:solidFill>
                <a:latin typeface="Comic Sans MS" charset="0"/>
              </a:rPr>
              <a:t>Bolli</a:t>
            </a:r>
          </a:p>
          <a:p>
            <a:pPr algn="l">
              <a:lnSpc>
                <a:spcPct val="80000"/>
              </a:lnSpc>
            </a:pPr>
            <a:endParaRPr lang="it-IT" sz="1600" dirty="0">
              <a:solidFill>
                <a:schemeClr val="hlink"/>
              </a:solidFill>
              <a:latin typeface="Comic Sans MS" charset="0"/>
            </a:endParaRPr>
          </a:p>
          <a:p>
            <a:pPr algn="l">
              <a:lnSpc>
                <a:spcPct val="80000"/>
              </a:lnSpc>
            </a:pPr>
            <a:r>
              <a:rPr lang="it-IT" sz="1600" dirty="0" err="1">
                <a:solidFill>
                  <a:schemeClr val="hlink"/>
                </a:solidFill>
                <a:latin typeface="Comic Sans MS" charset="0"/>
              </a:rPr>
              <a:t>giuliana.bolli@gmail.com</a:t>
            </a:r>
            <a:endParaRPr lang="it-IT" sz="1600" dirty="0">
              <a:solidFill>
                <a:schemeClr val="hlink"/>
              </a:solidFill>
              <a:latin typeface="Comic Sans MS" charset="0"/>
            </a:endParaRPr>
          </a:p>
          <a:p>
            <a:pPr algn="r">
              <a:lnSpc>
                <a:spcPct val="80000"/>
              </a:lnSpc>
            </a:pPr>
            <a:endParaRPr lang="it-IT" sz="1600" dirty="0">
              <a:solidFill>
                <a:schemeClr val="hlink"/>
              </a:solidFill>
              <a:latin typeface="Comic Sans MS" charset="0"/>
            </a:endParaRPr>
          </a:p>
          <a:p>
            <a:pPr algn="r">
              <a:lnSpc>
                <a:spcPct val="80000"/>
              </a:lnSpc>
            </a:pPr>
            <a:endParaRPr lang="it-IT" sz="1200" dirty="0">
              <a:latin typeface="Comic Sans MS" charset="0"/>
            </a:endParaRPr>
          </a:p>
          <a:p>
            <a:pPr algn="r">
              <a:lnSpc>
                <a:spcPct val="80000"/>
              </a:lnSpc>
            </a:pPr>
            <a:r>
              <a:rPr lang="it-IT" sz="1400" dirty="0" smtClean="0">
                <a:latin typeface="Comic Sans MS" charset="0"/>
              </a:rPr>
              <a:t>Università per Stranieri, Perugia, 21 aprile 2015</a:t>
            </a:r>
            <a:endParaRPr lang="it-IT" sz="1400" dirty="0">
              <a:latin typeface="Comic Sans MS" charset="0"/>
            </a:endParaRPr>
          </a:p>
        </p:txBody>
      </p:sp>
    </p:spTree>
    <p:extLst>
      <p:ext uri="{BB962C8B-B14F-4D97-AF65-F5344CB8AC3E}">
        <p14:creationId xmlns:p14="http://schemas.microsoft.com/office/powerpoint/2010/main" val="17749731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762000"/>
            <a:ext cx="7772400" cy="1143000"/>
          </a:xfrm>
        </p:spPr>
        <p:txBody>
          <a:bodyPr>
            <a:normAutofit fontScale="90000"/>
          </a:bodyPr>
          <a:lstStyle/>
          <a:p>
            <a:r>
              <a:rPr lang="it-IT" sz="3600" b="1" dirty="0">
                <a:latin typeface="Comic Sans MS" charset="0"/>
              </a:rPr>
              <a:t>Terminologia: Test o </a:t>
            </a:r>
            <a:r>
              <a:rPr lang="it-IT" sz="3600" b="1" dirty="0" smtClean="0">
                <a:latin typeface="Comic Sans MS" charset="0"/>
              </a:rPr>
              <a:t>prova standardizzata o esame</a:t>
            </a:r>
            <a:r>
              <a:rPr lang="it-IT" sz="4000" dirty="0" smtClean="0">
                <a:latin typeface="Times New Roman" charset="0"/>
              </a:rPr>
              <a:t> </a:t>
            </a:r>
            <a:r>
              <a:rPr lang="it-IT" sz="2400" b="1" dirty="0">
                <a:latin typeface="Comic Sans MS" charset="0"/>
              </a:rPr>
              <a:t>(singolo momento)</a:t>
            </a:r>
          </a:p>
        </p:txBody>
      </p:sp>
      <p:sp>
        <p:nvSpPr>
          <p:cNvPr id="71682" name="Rectangle 3"/>
          <p:cNvSpPr>
            <a:spLocks noGrp="1" noChangeArrowheads="1"/>
          </p:cNvSpPr>
          <p:nvPr>
            <p:ph type="body" idx="1"/>
          </p:nvPr>
        </p:nvSpPr>
        <p:spPr>
          <a:xfrm>
            <a:off x="685800" y="2133600"/>
            <a:ext cx="7772400" cy="4114800"/>
          </a:xfrm>
        </p:spPr>
        <p:txBody>
          <a:bodyPr/>
          <a:lstStyle/>
          <a:p>
            <a:r>
              <a:rPr lang="it-IT" sz="2800">
                <a:latin typeface="Comic Sans MS" charset="0"/>
              </a:rPr>
              <a:t>Nel dizionario della OUP troviamo questa definizione:</a:t>
            </a:r>
          </a:p>
          <a:p>
            <a:endParaRPr lang="it-IT" sz="2800">
              <a:latin typeface="Comic Sans MS" charset="0"/>
            </a:endParaRPr>
          </a:p>
          <a:p>
            <a:r>
              <a:rPr lang="ja-JP" altLang="it-IT" sz="2800">
                <a:latin typeface="Comic Sans MS" charset="0"/>
              </a:rPr>
              <a:t>“</a:t>
            </a:r>
            <a:r>
              <a:rPr lang="it-IT" altLang="ja-JP" sz="2800">
                <a:latin typeface="Comic Sans MS" charset="0"/>
              </a:rPr>
              <a:t>Un breve esame di conoscenze o abilità, che consiste nel rispondere a determinate domande o nel portare avanti determinate attività</a:t>
            </a:r>
            <a:r>
              <a:rPr lang="ja-JP" altLang="it-IT" sz="2800">
                <a:latin typeface="Comic Sans MS" charset="0"/>
              </a:rPr>
              <a:t>”</a:t>
            </a:r>
            <a:endParaRPr lang="it-IT" sz="2800">
              <a:latin typeface="Comic Sans MS" charset="0"/>
            </a:endParaRPr>
          </a:p>
        </p:txBody>
      </p:sp>
    </p:spTree>
    <p:extLst>
      <p:ext uri="{BB962C8B-B14F-4D97-AF65-F5344CB8AC3E}">
        <p14:creationId xmlns:p14="http://schemas.microsoft.com/office/powerpoint/2010/main" val="12806012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685800" y="674406"/>
            <a:ext cx="7772400" cy="1143000"/>
          </a:xfrm>
        </p:spPr>
        <p:txBody>
          <a:bodyPr>
            <a:normAutofit fontScale="90000"/>
          </a:bodyPr>
          <a:lstStyle/>
          <a:p>
            <a:r>
              <a:rPr lang="it-IT" sz="3600" b="1" dirty="0">
                <a:latin typeface="Comic Sans MS" charset="0"/>
              </a:rPr>
              <a:t>Secondo un</a:t>
            </a:r>
            <a:r>
              <a:rPr lang="ja-JP" altLang="it-IT" sz="3600" b="1" dirty="0">
                <a:latin typeface="Comic Sans MS" charset="0"/>
              </a:rPr>
              <a:t>’</a:t>
            </a:r>
            <a:r>
              <a:rPr lang="it-IT" altLang="ja-JP" sz="3600" b="1" dirty="0">
                <a:latin typeface="Comic Sans MS" charset="0"/>
              </a:rPr>
              <a:t>accezione più tecnica il termine test/prova/esame</a:t>
            </a:r>
            <a:endParaRPr lang="it-IT" sz="3600" b="1" dirty="0">
              <a:latin typeface="Comic Sans MS" charset="0"/>
            </a:endParaRPr>
          </a:p>
        </p:txBody>
      </p:sp>
      <p:sp>
        <p:nvSpPr>
          <p:cNvPr id="72706" name="Rectangle 3"/>
          <p:cNvSpPr>
            <a:spLocks noGrp="1" noChangeArrowheads="1"/>
          </p:cNvSpPr>
          <p:nvPr>
            <p:ph type="body" idx="1"/>
          </p:nvPr>
        </p:nvSpPr>
        <p:spPr>
          <a:xfrm>
            <a:off x="685800" y="2322231"/>
            <a:ext cx="7772400" cy="4114800"/>
          </a:xfrm>
        </p:spPr>
        <p:txBody>
          <a:bodyPr>
            <a:normAutofit fontScale="92500" lnSpcReduction="10000"/>
          </a:bodyPr>
          <a:lstStyle/>
          <a:p>
            <a:pPr>
              <a:lnSpc>
                <a:spcPct val="90000"/>
              </a:lnSpc>
            </a:pPr>
            <a:r>
              <a:rPr lang="it-IT" sz="2400" dirty="0" smtClean="0">
                <a:latin typeface="Comic Sans MS" charset="0"/>
              </a:rPr>
              <a:t>È </a:t>
            </a:r>
            <a:r>
              <a:rPr lang="it-IT" altLang="ja-JP" sz="2400" dirty="0" smtClean="0">
                <a:latin typeface="Comic Sans MS" charset="0"/>
              </a:rPr>
              <a:t>espressione </a:t>
            </a:r>
            <a:r>
              <a:rPr lang="it-IT" altLang="ja-JP" sz="2400" dirty="0">
                <a:latin typeface="Comic Sans MS" charset="0"/>
              </a:rPr>
              <a:t>di un</a:t>
            </a:r>
            <a:r>
              <a:rPr lang="it-IT" altLang="ja-JP" sz="2400" dirty="0">
                <a:solidFill>
                  <a:schemeClr val="hlink"/>
                </a:solidFill>
                <a:latin typeface="Comic Sans MS" charset="0"/>
              </a:rPr>
              <a:t> </a:t>
            </a:r>
            <a:r>
              <a:rPr lang="it-IT" altLang="ja-JP" sz="2400" b="1" dirty="0">
                <a:solidFill>
                  <a:srgbClr val="0000FF"/>
                </a:solidFill>
                <a:latin typeface="Comic Sans MS" charset="0"/>
              </a:rPr>
              <a:t>metodo</a:t>
            </a:r>
            <a:r>
              <a:rPr lang="it-IT" altLang="ja-JP" sz="2400" dirty="0">
                <a:latin typeface="Comic Sans MS" charset="0"/>
              </a:rPr>
              <a:t> per raccogliere </a:t>
            </a:r>
            <a:r>
              <a:rPr lang="it-IT" altLang="ja-JP" sz="2400" dirty="0" smtClean="0">
                <a:latin typeface="Comic Sans MS" charset="0"/>
              </a:rPr>
              <a:t>informazioni (legato alla verifica)</a:t>
            </a:r>
            <a:endParaRPr lang="it-IT" altLang="ja-JP" sz="2400" dirty="0">
              <a:latin typeface="Comic Sans MS" charset="0"/>
            </a:endParaRPr>
          </a:p>
          <a:p>
            <a:pPr>
              <a:lnSpc>
                <a:spcPct val="90000"/>
              </a:lnSpc>
            </a:pPr>
            <a:r>
              <a:rPr lang="it-IT" sz="2400" dirty="0">
                <a:latin typeface="Comic Sans MS" charset="0"/>
              </a:rPr>
              <a:t>utilizza </a:t>
            </a:r>
            <a:r>
              <a:rPr lang="it-IT" sz="2400" dirty="0">
                <a:solidFill>
                  <a:srgbClr val="0000FF"/>
                </a:solidFill>
                <a:latin typeface="Comic Sans MS" charset="0"/>
              </a:rPr>
              <a:t>procedure standard </a:t>
            </a:r>
            <a:r>
              <a:rPr lang="it-IT" sz="2400" dirty="0">
                <a:latin typeface="Comic Sans MS" charset="0"/>
              </a:rPr>
              <a:t>per la sua costruzione</a:t>
            </a:r>
          </a:p>
          <a:p>
            <a:pPr>
              <a:lnSpc>
                <a:spcPct val="90000"/>
              </a:lnSpc>
            </a:pPr>
            <a:r>
              <a:rPr lang="it-IT" sz="2400" dirty="0">
                <a:latin typeface="Comic Sans MS" charset="0"/>
              </a:rPr>
              <a:t>ha come </a:t>
            </a:r>
            <a:r>
              <a:rPr lang="it-IT" sz="2400" dirty="0">
                <a:solidFill>
                  <a:srgbClr val="0000FF"/>
                </a:solidFill>
                <a:latin typeface="Comic Sans MS" charset="0"/>
              </a:rPr>
              <a:t>obiettivo</a:t>
            </a:r>
            <a:r>
              <a:rPr lang="it-IT" sz="2400" dirty="0">
                <a:solidFill>
                  <a:schemeClr val="hlink"/>
                </a:solidFill>
                <a:latin typeface="Comic Sans MS" charset="0"/>
              </a:rPr>
              <a:t> </a:t>
            </a:r>
            <a:r>
              <a:rPr lang="it-IT" sz="2400" dirty="0">
                <a:latin typeface="Comic Sans MS" charset="0"/>
              </a:rPr>
              <a:t>accertare conoscenze o abilità</a:t>
            </a:r>
          </a:p>
          <a:p>
            <a:pPr>
              <a:lnSpc>
                <a:spcPct val="90000"/>
              </a:lnSpc>
            </a:pPr>
            <a:r>
              <a:rPr lang="it-IT" sz="2400" dirty="0">
                <a:latin typeface="Comic Sans MS" charset="0"/>
              </a:rPr>
              <a:t>è sempre relativo a </a:t>
            </a:r>
            <a:r>
              <a:rPr lang="ja-JP" altLang="it-IT" sz="2400" dirty="0">
                <a:latin typeface="Comic Sans MS" charset="0"/>
              </a:rPr>
              <a:t>‘</a:t>
            </a:r>
            <a:r>
              <a:rPr lang="it-IT" altLang="ja-JP" sz="2400" dirty="0">
                <a:solidFill>
                  <a:schemeClr val="hlink"/>
                </a:solidFill>
                <a:latin typeface="Comic Sans MS" charset="0"/>
              </a:rPr>
              <a:t>qualcosa</a:t>
            </a:r>
            <a:r>
              <a:rPr lang="ja-JP" altLang="it-IT" sz="2400" dirty="0">
                <a:solidFill>
                  <a:schemeClr val="hlink"/>
                </a:solidFill>
                <a:latin typeface="Comic Sans MS" charset="0"/>
              </a:rPr>
              <a:t>’</a:t>
            </a:r>
            <a:r>
              <a:rPr lang="it-IT" altLang="ja-JP" sz="2400" dirty="0">
                <a:solidFill>
                  <a:schemeClr val="hlink"/>
                </a:solidFill>
                <a:latin typeface="Comic Sans MS" charset="0"/>
              </a:rPr>
              <a:t> </a:t>
            </a:r>
            <a:r>
              <a:rPr lang="it-IT" altLang="ja-JP" sz="2400" dirty="0">
                <a:latin typeface="Comic Sans MS" charset="0"/>
              </a:rPr>
              <a:t>che a seconda delle circostanze può essere: la storia, la geografia… la competenza linguistica</a:t>
            </a:r>
          </a:p>
          <a:p>
            <a:pPr>
              <a:lnSpc>
                <a:spcPct val="90000"/>
              </a:lnSpc>
            </a:pPr>
            <a:r>
              <a:rPr lang="it-IT" sz="2400" dirty="0">
                <a:latin typeface="Comic Sans MS" charset="0"/>
              </a:rPr>
              <a:t>questo </a:t>
            </a:r>
            <a:r>
              <a:rPr lang="ja-JP" altLang="it-IT" sz="2400" dirty="0">
                <a:latin typeface="Comic Sans MS" charset="0"/>
              </a:rPr>
              <a:t>‘</a:t>
            </a:r>
            <a:r>
              <a:rPr lang="it-IT" altLang="ja-JP" sz="2400" dirty="0">
                <a:latin typeface="Comic Sans MS" charset="0"/>
              </a:rPr>
              <a:t>qualcosa</a:t>
            </a:r>
            <a:r>
              <a:rPr lang="ja-JP" altLang="it-IT" sz="2400" dirty="0">
                <a:latin typeface="Comic Sans MS" charset="0"/>
              </a:rPr>
              <a:t>’</a:t>
            </a:r>
            <a:r>
              <a:rPr lang="it-IT" altLang="ja-JP" sz="2400" dirty="0">
                <a:latin typeface="Comic Sans MS" charset="0"/>
              </a:rPr>
              <a:t> deve essere </a:t>
            </a:r>
            <a:r>
              <a:rPr lang="it-IT" altLang="ja-JP" sz="2400" dirty="0">
                <a:solidFill>
                  <a:schemeClr val="hlink"/>
                </a:solidFill>
                <a:latin typeface="Comic Sans MS" charset="0"/>
              </a:rPr>
              <a:t>definito</a:t>
            </a:r>
            <a:r>
              <a:rPr lang="it-IT" altLang="ja-JP" sz="2400" dirty="0">
                <a:latin typeface="Comic Sans MS" charset="0"/>
              </a:rPr>
              <a:t> e </a:t>
            </a:r>
            <a:r>
              <a:rPr lang="it-IT" altLang="ja-JP" sz="2400" dirty="0">
                <a:solidFill>
                  <a:schemeClr val="hlink"/>
                </a:solidFill>
                <a:latin typeface="Comic Sans MS" charset="0"/>
              </a:rPr>
              <a:t>descritto (quanto meno </a:t>
            </a:r>
            <a:r>
              <a:rPr lang="ja-JP" altLang="it-IT" sz="2400" dirty="0">
                <a:solidFill>
                  <a:schemeClr val="hlink"/>
                </a:solidFill>
                <a:latin typeface="Comic Sans MS" charset="0"/>
              </a:rPr>
              <a:t>“</a:t>
            </a:r>
            <a:r>
              <a:rPr lang="it-IT" altLang="ja-JP" sz="2400" dirty="0">
                <a:solidFill>
                  <a:schemeClr val="hlink"/>
                </a:solidFill>
                <a:latin typeface="Comic Sans MS" charset="0"/>
              </a:rPr>
              <a:t>essere nella mente</a:t>
            </a:r>
            <a:r>
              <a:rPr lang="ja-JP" altLang="it-IT" sz="2400" dirty="0">
                <a:solidFill>
                  <a:schemeClr val="hlink"/>
                </a:solidFill>
                <a:latin typeface="Comic Sans MS" charset="0"/>
              </a:rPr>
              <a:t>”</a:t>
            </a:r>
            <a:r>
              <a:rPr lang="it-IT" altLang="ja-JP" sz="2400" dirty="0">
                <a:solidFill>
                  <a:schemeClr val="hlink"/>
                </a:solidFill>
                <a:latin typeface="Comic Sans MS" charset="0"/>
              </a:rPr>
              <a:t> di chi costruisce il test</a:t>
            </a:r>
            <a:r>
              <a:rPr lang="it-IT" altLang="ja-JP" sz="2400" dirty="0" smtClean="0">
                <a:solidFill>
                  <a:schemeClr val="hlink"/>
                </a:solidFill>
                <a:latin typeface="Comic Sans MS" charset="0"/>
              </a:rPr>
              <a:t>)</a:t>
            </a:r>
          </a:p>
          <a:p>
            <a:pPr>
              <a:lnSpc>
                <a:spcPct val="90000"/>
              </a:lnSpc>
            </a:pPr>
            <a:r>
              <a:rPr lang="it-IT" sz="2400" dirty="0" smtClean="0">
                <a:solidFill>
                  <a:srgbClr val="3366FF"/>
                </a:solidFill>
                <a:latin typeface="Comic Sans MS" charset="0"/>
              </a:rPr>
              <a:t>Costruire test/prove ci aiuta a riflettere su cosa vogliamo verificare e indirettamente sul nostro stesso insegnamento</a:t>
            </a:r>
            <a:endParaRPr lang="it-IT" sz="2400" dirty="0">
              <a:solidFill>
                <a:srgbClr val="3366FF"/>
              </a:solidFill>
              <a:latin typeface="Comic Sans MS" charset="0"/>
            </a:endParaRPr>
          </a:p>
        </p:txBody>
      </p:sp>
    </p:spTree>
    <p:extLst>
      <p:ext uri="{BB962C8B-B14F-4D97-AF65-F5344CB8AC3E}">
        <p14:creationId xmlns:p14="http://schemas.microsoft.com/office/powerpoint/2010/main" val="40777070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ChangeArrowheads="1"/>
          </p:cNvSpPr>
          <p:nvPr/>
        </p:nvSpPr>
        <p:spPr bwMode="auto">
          <a:xfrm>
            <a:off x="358775" y="1244289"/>
            <a:ext cx="8404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3600" b="1" dirty="0">
                <a:solidFill>
                  <a:schemeClr val="tx2"/>
                </a:solidFill>
                <a:latin typeface="Comic Sans MS" charset="0"/>
              </a:rPr>
              <a:t>Per chi </a:t>
            </a:r>
            <a:r>
              <a:rPr lang="en-GB" sz="3600" b="1" dirty="0" err="1">
                <a:solidFill>
                  <a:schemeClr val="tx2"/>
                </a:solidFill>
                <a:latin typeface="Comic Sans MS" charset="0"/>
              </a:rPr>
              <a:t>è</a:t>
            </a:r>
            <a:r>
              <a:rPr lang="en-GB" sz="3600" b="1" dirty="0">
                <a:solidFill>
                  <a:schemeClr val="tx2"/>
                </a:solidFill>
                <a:latin typeface="Comic Sans MS" charset="0"/>
              </a:rPr>
              <a:t> </a:t>
            </a:r>
            <a:r>
              <a:rPr lang="en-GB" sz="3600" b="1" dirty="0" err="1">
                <a:solidFill>
                  <a:schemeClr val="tx2"/>
                </a:solidFill>
                <a:latin typeface="Comic Sans MS" charset="0"/>
              </a:rPr>
              <a:t>importante</a:t>
            </a:r>
            <a:r>
              <a:rPr lang="en-GB" sz="3600" b="1" dirty="0">
                <a:solidFill>
                  <a:schemeClr val="tx2"/>
                </a:solidFill>
                <a:latin typeface="Comic Sans MS" charset="0"/>
              </a:rPr>
              <a:t> la </a:t>
            </a:r>
            <a:r>
              <a:rPr lang="en-GB" sz="3600" b="1" dirty="0" err="1">
                <a:solidFill>
                  <a:schemeClr val="tx2"/>
                </a:solidFill>
                <a:latin typeface="Comic Sans MS" charset="0"/>
              </a:rPr>
              <a:t>Valutazione</a:t>
            </a:r>
            <a:r>
              <a:rPr lang="en-GB" sz="3600" b="1" dirty="0">
                <a:solidFill>
                  <a:schemeClr val="tx2"/>
                </a:solidFill>
                <a:latin typeface="Comic Sans MS" charset="0"/>
              </a:rPr>
              <a:t> (</a:t>
            </a:r>
            <a:r>
              <a:rPr lang="en-GB" sz="3600" b="1" dirty="0" err="1">
                <a:solidFill>
                  <a:schemeClr val="tx2"/>
                </a:solidFill>
                <a:latin typeface="Comic Sans MS" charset="0"/>
              </a:rPr>
              <a:t>linguistica</a:t>
            </a:r>
            <a:r>
              <a:rPr lang="en-GB" sz="3600" b="1" dirty="0">
                <a:solidFill>
                  <a:schemeClr val="tx2"/>
                </a:solidFill>
                <a:latin typeface="Comic Sans MS" charset="0"/>
              </a:rPr>
              <a:t>)? Chi </a:t>
            </a:r>
            <a:r>
              <a:rPr lang="en-GB" sz="3600" b="1" dirty="0" err="1">
                <a:solidFill>
                  <a:schemeClr val="tx2"/>
                </a:solidFill>
                <a:latin typeface="Arial" charset="0"/>
              </a:rPr>
              <a:t>è</a:t>
            </a:r>
            <a:r>
              <a:rPr lang="en-GB" sz="3600" b="1" dirty="0">
                <a:solidFill>
                  <a:schemeClr val="tx2"/>
                </a:solidFill>
                <a:latin typeface="Comic Sans MS" charset="0"/>
              </a:rPr>
              <a:t> </a:t>
            </a:r>
            <a:r>
              <a:rPr lang="en-GB" sz="3600" b="1" dirty="0" err="1">
                <a:solidFill>
                  <a:schemeClr val="tx2"/>
                </a:solidFill>
                <a:latin typeface="Comic Sans MS" charset="0"/>
              </a:rPr>
              <a:t>coinvolto</a:t>
            </a:r>
            <a:r>
              <a:rPr lang="en-GB" sz="3600" b="1" dirty="0">
                <a:solidFill>
                  <a:schemeClr val="tx2"/>
                </a:solidFill>
                <a:latin typeface="Comic Sans MS" charset="0"/>
              </a:rPr>
              <a:t> </a:t>
            </a:r>
            <a:r>
              <a:rPr lang="en-GB" sz="3600" b="1" dirty="0" err="1">
                <a:solidFill>
                  <a:schemeClr val="tx2"/>
                </a:solidFill>
                <a:latin typeface="Comic Sans MS" charset="0"/>
              </a:rPr>
              <a:t>nel</a:t>
            </a:r>
            <a:r>
              <a:rPr lang="en-GB" sz="3600" b="1" dirty="0">
                <a:solidFill>
                  <a:schemeClr val="tx2"/>
                </a:solidFill>
                <a:latin typeface="Comic Sans MS" charset="0"/>
              </a:rPr>
              <a:t> </a:t>
            </a:r>
            <a:r>
              <a:rPr lang="en-GB" sz="3600" b="1" dirty="0" err="1">
                <a:solidFill>
                  <a:schemeClr val="tx2"/>
                </a:solidFill>
                <a:latin typeface="Comic Sans MS" charset="0"/>
              </a:rPr>
              <a:t>processo</a:t>
            </a:r>
            <a:r>
              <a:rPr lang="en-GB" sz="3600" b="1" dirty="0">
                <a:solidFill>
                  <a:schemeClr val="tx2"/>
                </a:solidFill>
                <a:latin typeface="Comic Sans MS" charset="0"/>
              </a:rPr>
              <a:t> </a:t>
            </a:r>
            <a:r>
              <a:rPr lang="en-GB" sz="3600" b="1" dirty="0" err="1">
                <a:solidFill>
                  <a:schemeClr val="tx2"/>
                </a:solidFill>
                <a:latin typeface="Comic Sans MS" charset="0"/>
              </a:rPr>
              <a:t>valutativo</a:t>
            </a:r>
            <a:r>
              <a:rPr lang="en-GB" sz="3600" b="1" dirty="0" smtClean="0">
                <a:solidFill>
                  <a:schemeClr val="tx2"/>
                </a:solidFill>
                <a:latin typeface="Comic Sans MS" charset="0"/>
              </a:rPr>
              <a:t>?</a:t>
            </a:r>
            <a:endParaRPr lang="en-GB" sz="3600" b="1" dirty="0">
              <a:solidFill>
                <a:schemeClr val="tx2"/>
              </a:solidFill>
              <a:latin typeface="Comic Sans MS" charset="0"/>
            </a:endParaRPr>
          </a:p>
        </p:txBody>
      </p:sp>
      <p:sp>
        <p:nvSpPr>
          <p:cNvPr id="75778" name="Text Box 3"/>
          <p:cNvSpPr txBox="1">
            <a:spLocks noChangeArrowheads="1"/>
          </p:cNvSpPr>
          <p:nvPr/>
        </p:nvSpPr>
        <p:spPr bwMode="auto">
          <a:xfrm>
            <a:off x="323850" y="2349500"/>
            <a:ext cx="8404225"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endParaRPr lang="en-GB" sz="2800" dirty="0">
              <a:solidFill>
                <a:schemeClr val="accent2"/>
              </a:solidFill>
              <a:latin typeface="Arial" charset="0"/>
            </a:endParaRPr>
          </a:p>
          <a:p>
            <a:pPr eaLnBrk="1" hangingPunct="1">
              <a:spcBef>
                <a:spcPct val="50000"/>
              </a:spcBef>
            </a:pPr>
            <a:endParaRPr lang="en-GB" sz="2800" dirty="0">
              <a:solidFill>
                <a:schemeClr val="accent2"/>
              </a:solidFill>
              <a:latin typeface="Comic Sans MS" charset="0"/>
            </a:endParaRPr>
          </a:p>
          <a:p>
            <a:pPr eaLnBrk="1" hangingPunct="1">
              <a:spcBef>
                <a:spcPct val="50000"/>
              </a:spcBef>
            </a:pPr>
            <a:r>
              <a:rPr lang="en-GB" sz="2800" dirty="0" err="1">
                <a:solidFill>
                  <a:schemeClr val="accent2"/>
                </a:solidFill>
                <a:latin typeface="Comic Sans MS" charset="0"/>
              </a:rPr>
              <a:t>U</a:t>
            </a:r>
            <a:r>
              <a:rPr lang="en-GB" sz="2800" dirty="0" err="1" smtClean="0">
                <a:solidFill>
                  <a:schemeClr val="accent2"/>
                </a:solidFill>
                <a:latin typeface="Comic Sans MS" charset="0"/>
              </a:rPr>
              <a:t>na</a:t>
            </a:r>
            <a:r>
              <a:rPr lang="en-GB" sz="2800" dirty="0" smtClean="0">
                <a:solidFill>
                  <a:schemeClr val="accent2"/>
                </a:solidFill>
                <a:latin typeface="Comic Sans MS" charset="0"/>
              </a:rPr>
              <a:t> </a:t>
            </a:r>
            <a:r>
              <a:rPr lang="en-GB" sz="2800" dirty="0" err="1">
                <a:solidFill>
                  <a:schemeClr val="accent2"/>
                </a:solidFill>
                <a:latin typeface="Comic Sans MS" charset="0"/>
              </a:rPr>
              <a:t>lista</a:t>
            </a:r>
            <a:r>
              <a:rPr lang="en-GB" sz="2800" dirty="0">
                <a:solidFill>
                  <a:schemeClr val="accent2"/>
                </a:solidFill>
                <a:latin typeface="Comic Sans MS" charset="0"/>
              </a:rPr>
              <a:t> </a:t>
            </a:r>
            <a:r>
              <a:rPr lang="en-GB" sz="2800" dirty="0" err="1">
                <a:solidFill>
                  <a:schemeClr val="accent2"/>
                </a:solidFill>
                <a:latin typeface="Comic Sans MS" charset="0"/>
              </a:rPr>
              <a:t>dei</a:t>
            </a:r>
            <a:r>
              <a:rPr lang="en-GB" sz="2800" dirty="0">
                <a:solidFill>
                  <a:schemeClr val="accent2"/>
                </a:solidFill>
                <a:latin typeface="Comic Sans MS" charset="0"/>
              </a:rPr>
              <a:t> </a:t>
            </a:r>
            <a:r>
              <a:rPr lang="en-GB" sz="2800" dirty="0" err="1">
                <a:solidFill>
                  <a:schemeClr val="accent2"/>
                </a:solidFill>
                <a:latin typeface="Comic Sans MS" charset="0"/>
              </a:rPr>
              <a:t>possibili</a:t>
            </a:r>
            <a:r>
              <a:rPr lang="en-GB" sz="2800" dirty="0">
                <a:solidFill>
                  <a:schemeClr val="accent2"/>
                </a:solidFill>
                <a:latin typeface="Comic Sans MS" charset="0"/>
              </a:rPr>
              <a:t> </a:t>
            </a:r>
            <a:r>
              <a:rPr lang="en-GB" sz="2800" dirty="0" err="1">
                <a:solidFill>
                  <a:schemeClr val="accent2"/>
                </a:solidFill>
                <a:latin typeface="Comic Sans MS" charset="0"/>
              </a:rPr>
              <a:t>utenti</a:t>
            </a:r>
            <a:r>
              <a:rPr lang="en-GB" sz="2800" dirty="0">
                <a:solidFill>
                  <a:schemeClr val="accent2"/>
                </a:solidFill>
                <a:latin typeface="Comic Sans MS" charset="0"/>
              </a:rPr>
              <a:t> (stakeholders)</a:t>
            </a:r>
          </a:p>
          <a:p>
            <a:pPr eaLnBrk="1" hangingPunct="1">
              <a:spcBef>
                <a:spcPct val="50000"/>
              </a:spcBef>
            </a:pPr>
            <a:endParaRPr lang="en-GB" sz="2800" dirty="0">
              <a:latin typeface="Comic Sans MS" charset="0"/>
            </a:endParaRPr>
          </a:p>
          <a:p>
            <a:pPr eaLnBrk="1" hangingPunct="1">
              <a:spcBef>
                <a:spcPct val="50000"/>
              </a:spcBef>
            </a:pPr>
            <a:endParaRPr lang="en-GB" sz="2800" dirty="0">
              <a:latin typeface="Comic Sans MS" charset="0"/>
            </a:endParaRPr>
          </a:p>
        </p:txBody>
      </p:sp>
    </p:spTree>
    <p:extLst>
      <p:ext uri="{BB962C8B-B14F-4D97-AF65-F5344CB8AC3E}">
        <p14:creationId xmlns:p14="http://schemas.microsoft.com/office/powerpoint/2010/main" val="221464304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idx="4294967295"/>
          </p:nvPr>
        </p:nvSpPr>
        <p:spPr>
          <a:xfrm>
            <a:off x="358775" y="549275"/>
            <a:ext cx="8404225" cy="990600"/>
          </a:xfrm>
          <a:noFill/>
        </p:spPr>
        <p:txBody>
          <a:bodyPr lIns="91440" tIns="45720" rIns="91440" bIns="45720" anchor="t">
            <a:normAutofit fontScale="90000"/>
          </a:bodyPr>
          <a:lstStyle/>
          <a:p>
            <a:pPr algn="l"/>
            <a:r>
              <a:rPr lang="en-GB" sz="3200" b="1" dirty="0" err="1">
                <a:latin typeface="Comic Sans MS" charset="0"/>
              </a:rPr>
              <a:t>U</a:t>
            </a:r>
            <a:r>
              <a:rPr lang="en-GB" sz="3200" b="1" dirty="0" err="1" smtClean="0">
                <a:latin typeface="Comic Sans MS" charset="0"/>
              </a:rPr>
              <a:t>tenti</a:t>
            </a:r>
            <a:r>
              <a:rPr lang="en-GB" sz="3200" b="1" dirty="0" smtClean="0">
                <a:latin typeface="Comic Sans MS" charset="0"/>
              </a:rPr>
              <a:t> “</a:t>
            </a:r>
            <a:r>
              <a:rPr lang="en-GB" sz="3200" b="1" dirty="0" err="1" smtClean="0">
                <a:latin typeface="Comic Sans MS" charset="0"/>
              </a:rPr>
              <a:t>tecnici</a:t>
            </a:r>
            <a:r>
              <a:rPr lang="en-GB" sz="3200" b="1" dirty="0" smtClean="0">
                <a:latin typeface="Comic Sans MS" charset="0"/>
              </a:rPr>
              <a:t>” vale a dire chi </a:t>
            </a:r>
            <a:r>
              <a:rPr lang="en-GB" sz="3200" b="1" dirty="0" err="1" smtClean="0">
                <a:latin typeface="Comic Sans MS" charset="0"/>
              </a:rPr>
              <a:t>contribuisce</a:t>
            </a:r>
            <a:r>
              <a:rPr lang="en-GB" sz="3200" b="1" dirty="0" smtClean="0">
                <a:latin typeface="Comic Sans MS" charset="0"/>
              </a:rPr>
              <a:t> </a:t>
            </a:r>
            <a:r>
              <a:rPr lang="en-GB" sz="3200" b="1" dirty="0" err="1" smtClean="0">
                <a:latin typeface="Comic Sans MS" charset="0"/>
              </a:rPr>
              <a:t>alla</a:t>
            </a:r>
            <a:r>
              <a:rPr lang="en-GB" sz="3200" b="1" dirty="0" smtClean="0">
                <a:latin typeface="Comic Sans MS" charset="0"/>
              </a:rPr>
              <a:t> </a:t>
            </a:r>
            <a:r>
              <a:rPr lang="en-GB" sz="3200" b="1" dirty="0" err="1" smtClean="0">
                <a:latin typeface="Comic Sans MS" charset="0"/>
              </a:rPr>
              <a:t>produzione</a:t>
            </a:r>
            <a:r>
              <a:rPr lang="en-GB" sz="3200" b="1" dirty="0" smtClean="0">
                <a:latin typeface="Comic Sans MS" charset="0"/>
              </a:rPr>
              <a:t> </a:t>
            </a:r>
            <a:r>
              <a:rPr lang="en-GB" sz="3200" b="1" dirty="0" err="1" smtClean="0">
                <a:latin typeface="Comic Sans MS" charset="0"/>
              </a:rPr>
              <a:t>somministrazione</a:t>
            </a:r>
            <a:r>
              <a:rPr lang="en-GB" sz="3200" b="1" dirty="0" smtClean="0">
                <a:latin typeface="Comic Sans MS" charset="0"/>
              </a:rPr>
              <a:t> e </a:t>
            </a:r>
            <a:r>
              <a:rPr lang="en-GB" sz="3200" b="1" dirty="0" err="1" smtClean="0">
                <a:latin typeface="Comic Sans MS" charset="0"/>
              </a:rPr>
              <a:t>valutazione</a:t>
            </a:r>
            <a:r>
              <a:rPr lang="en-GB" sz="3200" b="1" dirty="0" smtClean="0">
                <a:latin typeface="Comic Sans MS" charset="0"/>
              </a:rPr>
              <a:t> di un test o di un </a:t>
            </a:r>
            <a:r>
              <a:rPr lang="en-GB" sz="3200" b="1" dirty="0" err="1" smtClean="0">
                <a:latin typeface="Comic Sans MS" charset="0"/>
              </a:rPr>
              <a:t>esame</a:t>
            </a:r>
            <a:r>
              <a:rPr lang="en-GB" sz="3200" b="1" dirty="0" smtClean="0">
                <a:latin typeface="Comic Sans MS" charset="0"/>
              </a:rPr>
              <a:t> </a:t>
            </a:r>
            <a:endParaRPr lang="en-GB" sz="3200" b="1" dirty="0">
              <a:latin typeface="Comic Sans MS" charset="0"/>
            </a:endParaRPr>
          </a:p>
        </p:txBody>
      </p:sp>
      <p:sp>
        <p:nvSpPr>
          <p:cNvPr id="77826" name="Text Box 3"/>
          <p:cNvSpPr txBox="1">
            <a:spLocks noChangeArrowheads="1"/>
          </p:cNvSpPr>
          <p:nvPr/>
        </p:nvSpPr>
        <p:spPr bwMode="auto">
          <a:xfrm>
            <a:off x="990600" y="2630488"/>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endParaRPr lang="en-GB">
              <a:latin typeface="Arial" charset="0"/>
            </a:endParaRPr>
          </a:p>
        </p:txBody>
      </p:sp>
      <p:sp>
        <p:nvSpPr>
          <p:cNvPr id="77827" name="Text Box 4"/>
          <p:cNvSpPr txBox="1">
            <a:spLocks noChangeArrowheads="1"/>
          </p:cNvSpPr>
          <p:nvPr/>
        </p:nvSpPr>
        <p:spPr bwMode="auto">
          <a:xfrm>
            <a:off x="358775" y="2325981"/>
            <a:ext cx="8328025" cy="369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70000"/>
              </a:lnSpc>
              <a:spcBef>
                <a:spcPct val="50000"/>
              </a:spcBef>
              <a:buClr>
                <a:schemeClr val="accent2"/>
              </a:buClr>
              <a:buFont typeface="Wingdings" charset="0"/>
              <a:buChar char="§"/>
            </a:pPr>
            <a:endParaRPr lang="en-GB" sz="2800" dirty="0">
              <a:solidFill>
                <a:schemeClr val="accent2"/>
              </a:solidFill>
              <a:latin typeface="Arial" charset="0"/>
            </a:endParaRPr>
          </a:p>
          <a:p>
            <a:pPr eaLnBrk="1" hangingPunct="1">
              <a:lnSpc>
                <a:spcPct val="70000"/>
              </a:lnSpc>
              <a:spcBef>
                <a:spcPct val="50000"/>
              </a:spcBef>
              <a:buClr>
                <a:schemeClr val="accent2"/>
              </a:buClr>
              <a:buFont typeface="Wingdings" charset="0"/>
              <a:buChar char="§"/>
            </a:pPr>
            <a:r>
              <a:rPr lang="en-US" sz="2800" dirty="0">
                <a:solidFill>
                  <a:schemeClr val="accent2"/>
                </a:solidFill>
                <a:latin typeface="Arial" charset="0"/>
              </a:rPr>
              <a:t> </a:t>
            </a:r>
            <a:r>
              <a:rPr lang="en-US" sz="2800" dirty="0">
                <a:latin typeface="Comic Sans MS" charset="0"/>
                <a:cs typeface="Comic Sans MS" charset="0"/>
              </a:rPr>
              <a:t>Chi produce test/prove (</a:t>
            </a:r>
            <a:r>
              <a:rPr lang="en-US" sz="2800" i="1" dirty="0">
                <a:solidFill>
                  <a:srgbClr val="FF6600"/>
                </a:solidFill>
                <a:latin typeface="Comic Sans MS" charset="0"/>
                <a:cs typeface="Comic Sans MS" charset="0"/>
              </a:rPr>
              <a:t>item </a:t>
            </a:r>
            <a:r>
              <a:rPr lang="en-US" sz="2800" i="1" dirty="0" smtClean="0">
                <a:solidFill>
                  <a:srgbClr val="FF6600"/>
                </a:solidFill>
                <a:latin typeface="Comic Sans MS" charset="0"/>
                <a:cs typeface="Comic Sans MS" charset="0"/>
              </a:rPr>
              <a:t>writers-test producers</a:t>
            </a:r>
            <a:r>
              <a:rPr lang="en-US" sz="2800" dirty="0" smtClean="0">
                <a:latin typeface="Comic Sans MS" charset="0"/>
                <a:cs typeface="Comic Sans MS" charset="0"/>
              </a:rPr>
              <a:t>)</a:t>
            </a:r>
            <a:endParaRPr lang="en-US" sz="2800" dirty="0">
              <a:latin typeface="Comic Sans MS" charset="0"/>
              <a:cs typeface="Comic Sans MS" charset="0"/>
            </a:endParaRPr>
          </a:p>
          <a:p>
            <a:pPr eaLnBrk="1" hangingPunct="1">
              <a:lnSpc>
                <a:spcPct val="70000"/>
              </a:lnSpc>
              <a:spcBef>
                <a:spcPct val="50000"/>
              </a:spcBef>
              <a:buClr>
                <a:schemeClr val="accent2"/>
              </a:buClr>
              <a:buFont typeface="Wingdings" charset="0"/>
              <a:buChar char="§"/>
            </a:pPr>
            <a:r>
              <a:rPr lang="en-US" sz="2800" dirty="0">
                <a:latin typeface="Comic Sans MS" charset="0"/>
              </a:rPr>
              <a:t> Chi </a:t>
            </a:r>
            <a:r>
              <a:rPr lang="en-US" sz="2800" dirty="0" err="1" smtClean="0">
                <a:latin typeface="Comic Sans MS" charset="0"/>
              </a:rPr>
              <a:t>amministra</a:t>
            </a:r>
            <a:r>
              <a:rPr lang="en-US" sz="2800" dirty="0" smtClean="0">
                <a:latin typeface="Comic Sans MS" charset="0"/>
              </a:rPr>
              <a:t>/</a:t>
            </a:r>
            <a:r>
              <a:rPr lang="en-US" sz="2800" dirty="0" err="1" smtClean="0">
                <a:latin typeface="Comic Sans MS" charset="0"/>
              </a:rPr>
              <a:t>somministra</a:t>
            </a:r>
            <a:r>
              <a:rPr lang="en-US" sz="2800" dirty="0" smtClean="0">
                <a:latin typeface="Comic Sans MS" charset="0"/>
              </a:rPr>
              <a:t> </a:t>
            </a:r>
            <a:r>
              <a:rPr lang="en-US" sz="2800" dirty="0">
                <a:latin typeface="Comic Sans MS" charset="0"/>
              </a:rPr>
              <a:t>test/prove (</a:t>
            </a:r>
            <a:r>
              <a:rPr lang="en-US" sz="2800" i="1" dirty="0">
                <a:solidFill>
                  <a:srgbClr val="FF0000"/>
                </a:solidFill>
                <a:latin typeface="Comic Sans MS" charset="0"/>
              </a:rPr>
              <a:t>test 	administrators</a:t>
            </a:r>
            <a:r>
              <a:rPr lang="en-US" sz="2800" dirty="0">
                <a:latin typeface="Comic Sans MS" charset="0"/>
              </a:rPr>
              <a:t>)</a:t>
            </a:r>
          </a:p>
          <a:p>
            <a:pPr eaLnBrk="1" hangingPunct="1">
              <a:lnSpc>
                <a:spcPct val="70000"/>
              </a:lnSpc>
              <a:spcBef>
                <a:spcPct val="50000"/>
              </a:spcBef>
              <a:buClr>
                <a:schemeClr val="accent2"/>
              </a:buClr>
              <a:buFont typeface="Wingdings" charset="0"/>
              <a:buChar char="§"/>
            </a:pPr>
            <a:r>
              <a:rPr lang="en-US" sz="2800" dirty="0">
                <a:latin typeface="Comic Sans MS" charset="0"/>
              </a:rPr>
              <a:t> Chi </a:t>
            </a:r>
            <a:r>
              <a:rPr lang="en-US" sz="2800" dirty="0" err="1">
                <a:latin typeface="Comic Sans MS" charset="0"/>
              </a:rPr>
              <a:t>corregge</a:t>
            </a:r>
            <a:r>
              <a:rPr lang="en-US" sz="2800" dirty="0">
                <a:latin typeface="Comic Sans MS" charset="0"/>
              </a:rPr>
              <a:t> test/prove </a:t>
            </a:r>
            <a:r>
              <a:rPr lang="en-US" sz="2800" dirty="0" err="1">
                <a:latin typeface="Comic Sans MS" charset="0"/>
              </a:rPr>
              <a:t>scritte</a:t>
            </a:r>
            <a:r>
              <a:rPr lang="en-US" sz="2800" dirty="0">
                <a:latin typeface="Comic Sans MS" charset="0"/>
              </a:rPr>
              <a:t> e </a:t>
            </a:r>
            <a:r>
              <a:rPr lang="en-US" sz="2800" dirty="0" err="1">
                <a:latin typeface="Comic Sans MS" charset="0"/>
              </a:rPr>
              <a:t>orali</a:t>
            </a:r>
            <a:r>
              <a:rPr lang="en-US" sz="2800" dirty="0">
                <a:latin typeface="Comic Sans MS" charset="0"/>
              </a:rPr>
              <a:t> e/</a:t>
            </a:r>
            <a:r>
              <a:rPr lang="en-US" sz="2800" dirty="0" smtClean="0">
                <a:latin typeface="Comic Sans MS" charset="0"/>
              </a:rPr>
              <a:t>o chi </a:t>
            </a:r>
            <a:r>
              <a:rPr lang="en-US" sz="2800" dirty="0">
                <a:latin typeface="Comic Sans MS" charset="0"/>
              </a:rPr>
              <a:t>	</a:t>
            </a:r>
            <a:r>
              <a:rPr lang="en-US" sz="2800" dirty="0" err="1">
                <a:latin typeface="Comic Sans MS" charset="0"/>
              </a:rPr>
              <a:t>assegna</a:t>
            </a:r>
            <a:r>
              <a:rPr lang="en-US" sz="2800" dirty="0">
                <a:latin typeface="Comic Sans MS" charset="0"/>
              </a:rPr>
              <a:t> </a:t>
            </a:r>
            <a:r>
              <a:rPr lang="en-US" sz="2800" dirty="0" err="1">
                <a:latin typeface="Comic Sans MS" charset="0"/>
              </a:rPr>
              <a:t>punteggi</a:t>
            </a:r>
            <a:r>
              <a:rPr lang="en-US" sz="2800" dirty="0">
                <a:latin typeface="Comic Sans MS" charset="0"/>
              </a:rPr>
              <a:t> o formula </a:t>
            </a:r>
            <a:r>
              <a:rPr lang="en-US" sz="2800" dirty="0" err="1">
                <a:latin typeface="Comic Sans MS" charset="0"/>
              </a:rPr>
              <a:t>giudizi</a:t>
            </a:r>
            <a:r>
              <a:rPr lang="en-US" sz="2800" dirty="0">
                <a:latin typeface="Comic Sans MS" charset="0"/>
              </a:rPr>
              <a:t>	</a:t>
            </a:r>
            <a:r>
              <a:rPr lang="en-US" sz="2800" dirty="0" smtClean="0">
                <a:latin typeface="Comic Sans MS" charset="0"/>
              </a:rPr>
              <a:t>(</a:t>
            </a:r>
            <a:r>
              <a:rPr lang="en-US" sz="2800" i="1" dirty="0" smtClean="0">
                <a:solidFill>
                  <a:srgbClr val="FF6600"/>
                </a:solidFill>
                <a:latin typeface="Comic Sans MS" charset="0"/>
              </a:rPr>
              <a:t>examiners</a:t>
            </a:r>
            <a:r>
              <a:rPr lang="en-US" sz="2800" dirty="0">
                <a:latin typeface="Comic Sans MS" charset="0"/>
              </a:rPr>
              <a:t>)</a:t>
            </a:r>
            <a:endParaRPr lang="en-GB" sz="2800" dirty="0">
              <a:latin typeface="Comic Sans MS" charset="0"/>
            </a:endParaRPr>
          </a:p>
          <a:p>
            <a:pPr eaLnBrk="1" hangingPunct="1">
              <a:lnSpc>
                <a:spcPct val="70000"/>
              </a:lnSpc>
              <a:spcBef>
                <a:spcPct val="50000"/>
              </a:spcBef>
              <a:buClr>
                <a:schemeClr val="accent2"/>
              </a:buClr>
            </a:pPr>
            <a:endParaRPr lang="en-GB" sz="2800" dirty="0">
              <a:latin typeface="Comic Sans MS" charset="0"/>
            </a:endParaRPr>
          </a:p>
        </p:txBody>
      </p:sp>
    </p:spTree>
    <p:extLst>
      <p:ext uri="{BB962C8B-B14F-4D97-AF65-F5344CB8AC3E}">
        <p14:creationId xmlns:p14="http://schemas.microsoft.com/office/powerpoint/2010/main" val="12442307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idx="4294967295"/>
          </p:nvPr>
        </p:nvSpPr>
        <p:spPr>
          <a:xfrm>
            <a:off x="358775" y="403285"/>
            <a:ext cx="8404225" cy="990600"/>
          </a:xfrm>
          <a:noFill/>
        </p:spPr>
        <p:txBody>
          <a:bodyPr lIns="91440" tIns="45720" rIns="91440" bIns="45720" anchor="t"/>
          <a:lstStyle/>
          <a:p>
            <a:pPr algn="l"/>
            <a:r>
              <a:rPr lang="en-GB" sz="3200" b="1" dirty="0" smtClean="0">
                <a:latin typeface="Comic Sans MS" charset="0"/>
              </a:rPr>
              <a:t> </a:t>
            </a:r>
            <a:r>
              <a:rPr lang="en-GB" sz="3200" b="1" dirty="0" err="1" smtClean="0">
                <a:latin typeface="Comic Sans MS" charset="0"/>
              </a:rPr>
              <a:t>Utenti</a:t>
            </a:r>
            <a:endParaRPr lang="en-GB" sz="3200" b="1" dirty="0">
              <a:latin typeface="Comic Sans MS" charset="0"/>
            </a:endParaRPr>
          </a:p>
        </p:txBody>
      </p:sp>
      <p:sp>
        <p:nvSpPr>
          <p:cNvPr id="79874" name="Text Box 3"/>
          <p:cNvSpPr txBox="1">
            <a:spLocks noChangeArrowheads="1"/>
          </p:cNvSpPr>
          <p:nvPr/>
        </p:nvSpPr>
        <p:spPr bwMode="auto">
          <a:xfrm>
            <a:off x="990600" y="2630488"/>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endParaRPr lang="en-GB">
              <a:latin typeface="Arial" charset="0"/>
            </a:endParaRPr>
          </a:p>
        </p:txBody>
      </p:sp>
      <p:sp>
        <p:nvSpPr>
          <p:cNvPr id="79875" name="Text Box 4"/>
          <p:cNvSpPr txBox="1">
            <a:spLocks noChangeArrowheads="1"/>
          </p:cNvSpPr>
          <p:nvPr/>
        </p:nvSpPr>
        <p:spPr bwMode="auto">
          <a:xfrm>
            <a:off x="358775" y="958880"/>
            <a:ext cx="8328025" cy="485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70000"/>
              </a:lnSpc>
              <a:spcBef>
                <a:spcPct val="50000"/>
              </a:spcBef>
              <a:buClr>
                <a:schemeClr val="accent2"/>
              </a:buClr>
              <a:buFont typeface="Wingdings" charset="0"/>
              <a:buChar char="§"/>
            </a:pPr>
            <a:endParaRPr lang="en-GB" sz="2800" dirty="0">
              <a:solidFill>
                <a:schemeClr val="accent2"/>
              </a:solidFill>
              <a:latin typeface="Arial" charset="0"/>
            </a:endParaRPr>
          </a:p>
          <a:p>
            <a:pPr eaLnBrk="1" hangingPunct="1">
              <a:lnSpc>
                <a:spcPct val="70000"/>
              </a:lnSpc>
              <a:spcBef>
                <a:spcPct val="50000"/>
              </a:spcBef>
              <a:buClr>
                <a:schemeClr val="accent2"/>
              </a:buClr>
              <a:buFont typeface="Wingdings" charset="0"/>
              <a:buChar char="§"/>
            </a:pPr>
            <a:r>
              <a:rPr lang="en-US" sz="2800" dirty="0">
                <a:solidFill>
                  <a:schemeClr val="accent2"/>
                </a:solidFill>
                <a:latin typeface="Arial" charset="0"/>
              </a:rPr>
              <a:t> </a:t>
            </a:r>
            <a:r>
              <a:rPr lang="en-US" sz="2800" dirty="0" err="1">
                <a:latin typeface="Comic Sans MS" charset="0"/>
              </a:rPr>
              <a:t>Insegnanti</a:t>
            </a:r>
            <a:endParaRPr lang="en-US" sz="2800" dirty="0">
              <a:latin typeface="Comic Sans MS" charset="0"/>
            </a:endParaRPr>
          </a:p>
          <a:p>
            <a:pPr eaLnBrk="1" hangingPunct="1">
              <a:lnSpc>
                <a:spcPct val="70000"/>
              </a:lnSpc>
              <a:spcBef>
                <a:spcPct val="50000"/>
              </a:spcBef>
              <a:buClr>
                <a:schemeClr val="accent2"/>
              </a:buClr>
              <a:buFont typeface="Wingdings" charset="0"/>
              <a:buChar char="§"/>
            </a:pPr>
            <a:r>
              <a:rPr lang="en-US" sz="2800" dirty="0">
                <a:latin typeface="Comic Sans MS" charset="0"/>
              </a:rPr>
              <a:t> </a:t>
            </a:r>
            <a:r>
              <a:rPr lang="en-US" sz="2800" dirty="0" err="1">
                <a:latin typeface="Comic Sans MS" charset="0"/>
              </a:rPr>
              <a:t>Studenti</a:t>
            </a:r>
            <a:endParaRPr lang="en-US" sz="2800" dirty="0">
              <a:latin typeface="Comic Sans MS" charset="0"/>
            </a:endParaRPr>
          </a:p>
          <a:p>
            <a:pPr eaLnBrk="1" hangingPunct="1">
              <a:lnSpc>
                <a:spcPct val="70000"/>
              </a:lnSpc>
              <a:spcBef>
                <a:spcPct val="50000"/>
              </a:spcBef>
              <a:buClr>
                <a:schemeClr val="accent2"/>
              </a:buClr>
              <a:buFont typeface="Wingdings" charset="0"/>
              <a:buChar char="§"/>
            </a:pPr>
            <a:r>
              <a:rPr lang="en-US" sz="2800" dirty="0">
                <a:latin typeface="Comic Sans MS" charset="0"/>
              </a:rPr>
              <a:t> </a:t>
            </a:r>
            <a:r>
              <a:rPr lang="en-US" sz="2800" dirty="0" err="1" smtClean="0">
                <a:latin typeface="Comic Sans MS" charset="0"/>
              </a:rPr>
              <a:t>Famiglie</a:t>
            </a:r>
            <a:endParaRPr lang="en-US" sz="2800" dirty="0" smtClean="0">
              <a:latin typeface="Comic Sans MS" charset="0"/>
            </a:endParaRPr>
          </a:p>
          <a:p>
            <a:pPr eaLnBrk="1" hangingPunct="1">
              <a:lnSpc>
                <a:spcPct val="70000"/>
              </a:lnSpc>
              <a:spcBef>
                <a:spcPct val="50000"/>
              </a:spcBef>
              <a:buClr>
                <a:schemeClr val="accent2"/>
              </a:buClr>
              <a:buFont typeface="Wingdings" charset="0"/>
              <a:buChar char="§"/>
            </a:pPr>
            <a:r>
              <a:rPr lang="en-US" sz="2800" dirty="0" smtClean="0">
                <a:latin typeface="Comic Sans MS" charset="0"/>
              </a:rPr>
              <a:t> </a:t>
            </a:r>
            <a:r>
              <a:rPr lang="en-US" sz="2800" dirty="0" err="1" smtClean="0">
                <a:latin typeface="Comic Sans MS" charset="0"/>
              </a:rPr>
              <a:t>Società</a:t>
            </a:r>
            <a:endParaRPr lang="en-GB" sz="2800" dirty="0">
              <a:latin typeface="Comic Sans MS" charset="0"/>
            </a:endParaRPr>
          </a:p>
          <a:p>
            <a:pPr eaLnBrk="1" hangingPunct="1">
              <a:lnSpc>
                <a:spcPct val="70000"/>
              </a:lnSpc>
              <a:spcBef>
                <a:spcPct val="50000"/>
              </a:spcBef>
              <a:buClr>
                <a:schemeClr val="accent2"/>
              </a:buClr>
              <a:buFont typeface="Wingdings" charset="0"/>
              <a:buChar char="§"/>
            </a:pPr>
            <a:r>
              <a:rPr lang="en-GB" sz="2800" dirty="0">
                <a:latin typeface="Comic Sans MS" charset="0"/>
              </a:rPr>
              <a:t> </a:t>
            </a:r>
            <a:r>
              <a:rPr lang="en-GB" sz="2800" dirty="0" err="1">
                <a:latin typeface="Comic Sans MS" charset="0"/>
              </a:rPr>
              <a:t>Istituzioni</a:t>
            </a:r>
            <a:r>
              <a:rPr lang="en-GB" sz="2800" dirty="0">
                <a:latin typeface="Comic Sans MS" charset="0"/>
              </a:rPr>
              <a:t> </a:t>
            </a:r>
            <a:r>
              <a:rPr lang="en-GB" sz="2800" dirty="0" err="1" smtClean="0">
                <a:latin typeface="Comic Sans MS" charset="0"/>
              </a:rPr>
              <a:t>scolastiche</a:t>
            </a:r>
            <a:r>
              <a:rPr lang="en-GB" sz="2800" dirty="0" smtClean="0">
                <a:latin typeface="Comic Sans MS" charset="0"/>
              </a:rPr>
              <a:t> </a:t>
            </a:r>
          </a:p>
          <a:p>
            <a:pPr eaLnBrk="1" hangingPunct="1">
              <a:lnSpc>
                <a:spcPct val="70000"/>
              </a:lnSpc>
              <a:spcBef>
                <a:spcPct val="50000"/>
              </a:spcBef>
              <a:buClr>
                <a:schemeClr val="accent2"/>
              </a:buClr>
              <a:buFont typeface="Wingdings" charset="0"/>
              <a:buChar char="§"/>
            </a:pPr>
            <a:r>
              <a:rPr lang="en-GB" sz="2800" dirty="0">
                <a:latin typeface="Comic Sans MS" charset="0"/>
              </a:rPr>
              <a:t> </a:t>
            </a:r>
            <a:r>
              <a:rPr lang="en-GB" sz="2800" dirty="0" err="1" smtClean="0">
                <a:latin typeface="Comic Sans MS" charset="0"/>
              </a:rPr>
              <a:t>Istituzioni</a:t>
            </a:r>
            <a:r>
              <a:rPr lang="en-GB" sz="2800" dirty="0" smtClean="0">
                <a:latin typeface="Comic Sans MS" charset="0"/>
              </a:rPr>
              <a:t> </a:t>
            </a:r>
            <a:r>
              <a:rPr lang="en-GB" sz="2800" dirty="0" err="1">
                <a:latin typeface="Comic Sans MS" charset="0"/>
              </a:rPr>
              <a:t>governative</a:t>
            </a:r>
            <a:r>
              <a:rPr lang="en-GB" sz="2800" dirty="0">
                <a:latin typeface="Comic Sans MS" charset="0"/>
              </a:rPr>
              <a:t> </a:t>
            </a:r>
            <a:r>
              <a:rPr lang="en-GB" sz="2800" dirty="0" err="1">
                <a:latin typeface="Comic Sans MS" charset="0"/>
              </a:rPr>
              <a:t>nazionali</a:t>
            </a:r>
            <a:r>
              <a:rPr lang="en-GB" sz="2800" dirty="0">
                <a:latin typeface="Comic Sans MS" charset="0"/>
              </a:rPr>
              <a:t> </a:t>
            </a:r>
            <a:r>
              <a:rPr lang="en-GB" sz="2800" dirty="0" err="1">
                <a:latin typeface="Comic Sans MS" charset="0"/>
              </a:rPr>
              <a:t>ed</a:t>
            </a:r>
            <a:r>
              <a:rPr lang="en-GB" sz="2800" dirty="0">
                <a:latin typeface="Comic Sans MS" charset="0"/>
              </a:rPr>
              <a:t> 	</a:t>
            </a:r>
            <a:r>
              <a:rPr lang="en-GB" sz="2800" dirty="0" err="1">
                <a:latin typeface="Comic Sans MS" charset="0"/>
              </a:rPr>
              <a:t>internazionali</a:t>
            </a:r>
            <a:endParaRPr lang="en-GB" sz="2800" dirty="0">
              <a:latin typeface="Comic Sans MS" charset="0"/>
            </a:endParaRPr>
          </a:p>
          <a:p>
            <a:pPr eaLnBrk="1" hangingPunct="1">
              <a:lnSpc>
                <a:spcPct val="70000"/>
              </a:lnSpc>
              <a:spcBef>
                <a:spcPct val="50000"/>
              </a:spcBef>
              <a:buClr>
                <a:schemeClr val="accent2"/>
              </a:buClr>
              <a:buFont typeface="Wingdings" charset="0"/>
              <a:buChar char="§"/>
            </a:pPr>
            <a:r>
              <a:rPr lang="en-GB" sz="2800" dirty="0" smtClean="0">
                <a:latin typeface="Comic Sans MS" charset="0"/>
              </a:rPr>
              <a:t> </a:t>
            </a:r>
            <a:r>
              <a:rPr lang="en-GB" sz="2800" dirty="0" err="1" smtClean="0">
                <a:latin typeface="Comic Sans MS" charset="0"/>
              </a:rPr>
              <a:t>Ricercatori</a:t>
            </a:r>
            <a:r>
              <a:rPr lang="en-GB" sz="2800" dirty="0">
                <a:latin typeface="Comic Sans MS" charset="0"/>
              </a:rPr>
              <a:t>/</a:t>
            </a:r>
            <a:r>
              <a:rPr lang="en-GB" sz="2800" dirty="0" err="1">
                <a:latin typeface="Comic Sans MS" charset="0"/>
              </a:rPr>
              <a:t>mondo</a:t>
            </a:r>
            <a:r>
              <a:rPr lang="en-GB" sz="2800" dirty="0">
                <a:latin typeface="Comic Sans MS" charset="0"/>
              </a:rPr>
              <a:t> </a:t>
            </a:r>
            <a:r>
              <a:rPr lang="en-GB" sz="2800" dirty="0" err="1">
                <a:latin typeface="Comic Sans MS" charset="0"/>
              </a:rPr>
              <a:t>accademico</a:t>
            </a:r>
            <a:endParaRPr lang="en-GB" sz="2800" dirty="0">
              <a:latin typeface="Comic Sans MS" charset="0"/>
            </a:endParaRPr>
          </a:p>
          <a:p>
            <a:pPr eaLnBrk="1" hangingPunct="1">
              <a:lnSpc>
                <a:spcPct val="70000"/>
              </a:lnSpc>
              <a:spcBef>
                <a:spcPct val="50000"/>
              </a:spcBef>
              <a:buClr>
                <a:schemeClr val="accent2"/>
              </a:buClr>
              <a:buFont typeface="Wingdings" charset="0"/>
              <a:buChar char="§"/>
            </a:pPr>
            <a:endParaRPr lang="en-GB" sz="2800" dirty="0">
              <a:latin typeface="Comic Sans MS" charset="0"/>
            </a:endParaRPr>
          </a:p>
        </p:txBody>
      </p:sp>
    </p:spTree>
    <p:extLst>
      <p:ext uri="{BB962C8B-B14F-4D97-AF65-F5344CB8AC3E}">
        <p14:creationId xmlns:p14="http://schemas.microsoft.com/office/powerpoint/2010/main" val="4840600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idx="4294967295"/>
          </p:nvPr>
        </p:nvSpPr>
        <p:spPr>
          <a:xfrm>
            <a:off x="358775" y="549275"/>
            <a:ext cx="8404225" cy="990600"/>
          </a:xfrm>
          <a:noFill/>
        </p:spPr>
        <p:txBody>
          <a:bodyPr lIns="91440" tIns="45720" rIns="91440" bIns="45720" anchor="t"/>
          <a:lstStyle/>
          <a:p>
            <a:pPr algn="l"/>
            <a:r>
              <a:rPr lang="en-GB" sz="3600" b="1" dirty="0" err="1">
                <a:latin typeface="Comic Sans MS" charset="0"/>
              </a:rPr>
              <a:t>Gli</a:t>
            </a:r>
            <a:r>
              <a:rPr lang="en-GB" sz="3600" b="1" dirty="0">
                <a:latin typeface="Comic Sans MS" charset="0"/>
              </a:rPr>
              <a:t> </a:t>
            </a:r>
            <a:r>
              <a:rPr lang="en-GB" sz="3600" b="1" dirty="0" err="1">
                <a:latin typeface="Comic Sans MS" charset="0"/>
              </a:rPr>
              <a:t>utenti</a:t>
            </a:r>
            <a:r>
              <a:rPr lang="en-GB" sz="3600" b="1" dirty="0">
                <a:latin typeface="Comic Sans MS" charset="0"/>
              </a:rPr>
              <a:t> (stakeholders)</a:t>
            </a:r>
          </a:p>
        </p:txBody>
      </p:sp>
      <p:sp>
        <p:nvSpPr>
          <p:cNvPr id="81922" name="Text Box 3"/>
          <p:cNvSpPr txBox="1">
            <a:spLocks noChangeArrowheads="1"/>
          </p:cNvSpPr>
          <p:nvPr/>
        </p:nvSpPr>
        <p:spPr bwMode="auto">
          <a:xfrm>
            <a:off x="990600" y="2630488"/>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endParaRPr lang="en-GB">
              <a:latin typeface="Arial" charset="0"/>
            </a:endParaRPr>
          </a:p>
        </p:txBody>
      </p:sp>
      <p:sp>
        <p:nvSpPr>
          <p:cNvPr id="81923" name="Text Box 4"/>
          <p:cNvSpPr txBox="1">
            <a:spLocks noChangeArrowheads="1"/>
          </p:cNvSpPr>
          <p:nvPr/>
        </p:nvSpPr>
        <p:spPr bwMode="auto">
          <a:xfrm>
            <a:off x="358775" y="836613"/>
            <a:ext cx="8328025" cy="4336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70000"/>
              </a:lnSpc>
              <a:spcBef>
                <a:spcPct val="50000"/>
              </a:spcBef>
              <a:buClr>
                <a:schemeClr val="accent2"/>
              </a:buClr>
            </a:pPr>
            <a:endParaRPr lang="en-GB" sz="2800" dirty="0">
              <a:solidFill>
                <a:schemeClr val="accent2"/>
              </a:solidFill>
              <a:latin typeface="Arial" charset="0"/>
            </a:endParaRPr>
          </a:p>
          <a:p>
            <a:pPr eaLnBrk="1" hangingPunct="1">
              <a:lnSpc>
                <a:spcPct val="70000"/>
              </a:lnSpc>
              <a:spcBef>
                <a:spcPct val="50000"/>
              </a:spcBef>
              <a:buClr>
                <a:schemeClr val="accent2"/>
              </a:buClr>
            </a:pPr>
            <a:endParaRPr lang="en-GB" sz="2800" dirty="0">
              <a:solidFill>
                <a:schemeClr val="accent2"/>
              </a:solidFill>
              <a:latin typeface="Arial" charset="0"/>
            </a:endParaRPr>
          </a:p>
          <a:p>
            <a:pPr eaLnBrk="1" hangingPunct="1">
              <a:lnSpc>
                <a:spcPct val="70000"/>
              </a:lnSpc>
              <a:spcBef>
                <a:spcPct val="50000"/>
              </a:spcBef>
              <a:buClr>
                <a:schemeClr val="accent2"/>
              </a:buClr>
            </a:pPr>
            <a:r>
              <a:rPr lang="en-GB" sz="2800" dirty="0" err="1">
                <a:solidFill>
                  <a:srgbClr val="000000"/>
                </a:solidFill>
                <a:latin typeface="Comic Sans MS" charset="0"/>
                <a:cs typeface="Comic Sans MS" charset="0"/>
              </a:rPr>
              <a:t>coinvolti</a:t>
            </a:r>
            <a:r>
              <a:rPr lang="en-GB" sz="2800" dirty="0">
                <a:solidFill>
                  <a:srgbClr val="000000"/>
                </a:solidFill>
                <a:latin typeface="Comic Sans MS" charset="0"/>
                <a:cs typeface="Comic Sans MS" charset="0"/>
              </a:rPr>
              <a:t> ci </a:t>
            </a:r>
            <a:r>
              <a:rPr lang="en-GB" sz="2800" dirty="0" err="1">
                <a:solidFill>
                  <a:srgbClr val="000000"/>
                </a:solidFill>
                <a:latin typeface="Comic Sans MS" charset="0"/>
                <a:cs typeface="Comic Sans MS" charset="0"/>
              </a:rPr>
              <a:t>invitano</a:t>
            </a:r>
            <a:r>
              <a:rPr lang="en-GB" sz="2800" dirty="0">
                <a:solidFill>
                  <a:srgbClr val="000000"/>
                </a:solidFill>
                <a:latin typeface="Comic Sans MS" charset="0"/>
                <a:cs typeface="Comic Sans MS" charset="0"/>
              </a:rPr>
              <a:t> a </a:t>
            </a:r>
            <a:r>
              <a:rPr lang="en-GB" sz="2800" dirty="0" err="1">
                <a:solidFill>
                  <a:srgbClr val="000000"/>
                </a:solidFill>
                <a:latin typeface="Comic Sans MS" charset="0"/>
                <a:cs typeface="Comic Sans MS" charset="0"/>
              </a:rPr>
              <a:t>riflettere</a:t>
            </a:r>
            <a:r>
              <a:rPr lang="en-GB" sz="2800" dirty="0">
                <a:solidFill>
                  <a:srgbClr val="000000"/>
                </a:solidFill>
                <a:latin typeface="Comic Sans MS" charset="0"/>
                <a:cs typeface="Comic Sans MS" charset="0"/>
              </a:rPr>
              <a:t> </a:t>
            </a:r>
            <a:r>
              <a:rPr lang="en-GB" sz="2800" dirty="0" err="1">
                <a:solidFill>
                  <a:srgbClr val="000000"/>
                </a:solidFill>
                <a:latin typeface="Comic Sans MS" charset="0"/>
                <a:cs typeface="Comic Sans MS" charset="0"/>
              </a:rPr>
              <a:t>sulla</a:t>
            </a:r>
            <a:r>
              <a:rPr lang="en-GB" sz="2800" dirty="0">
                <a:solidFill>
                  <a:srgbClr val="000000"/>
                </a:solidFill>
                <a:latin typeface="Comic Sans MS" charset="0"/>
                <a:cs typeface="Comic Sans MS" charset="0"/>
              </a:rPr>
              <a:t> </a:t>
            </a:r>
          </a:p>
          <a:p>
            <a:pPr eaLnBrk="1" hangingPunct="1">
              <a:lnSpc>
                <a:spcPct val="70000"/>
              </a:lnSpc>
              <a:spcBef>
                <a:spcPct val="50000"/>
              </a:spcBef>
              <a:buClr>
                <a:schemeClr val="accent2"/>
              </a:buClr>
            </a:pPr>
            <a:r>
              <a:rPr lang="en-GB" sz="2800" dirty="0" err="1">
                <a:solidFill>
                  <a:srgbClr val="000000"/>
                </a:solidFill>
                <a:latin typeface="Comic Sans MS" charset="0"/>
                <a:cs typeface="Comic Sans MS" charset="0"/>
              </a:rPr>
              <a:t>responsabilità</a:t>
            </a:r>
            <a:r>
              <a:rPr lang="en-GB" sz="2800" dirty="0">
                <a:solidFill>
                  <a:srgbClr val="000000"/>
                </a:solidFill>
                <a:latin typeface="Comic Sans MS" charset="0"/>
                <a:cs typeface="Comic Sans MS" charset="0"/>
              </a:rPr>
              <a:t> </a:t>
            </a:r>
            <a:r>
              <a:rPr lang="en-GB" sz="2800" dirty="0" err="1">
                <a:solidFill>
                  <a:srgbClr val="000000"/>
                </a:solidFill>
                <a:latin typeface="Comic Sans MS" charset="0"/>
                <a:cs typeface="Comic Sans MS" charset="0"/>
              </a:rPr>
              <a:t>sociale</a:t>
            </a:r>
            <a:r>
              <a:rPr lang="en-GB" sz="2800" dirty="0">
                <a:solidFill>
                  <a:srgbClr val="000000"/>
                </a:solidFill>
                <a:latin typeface="Comic Sans MS" charset="0"/>
                <a:cs typeface="Comic Sans MS" charset="0"/>
              </a:rPr>
              <a:t> </a:t>
            </a:r>
            <a:r>
              <a:rPr lang="en-GB" sz="2800" dirty="0" err="1">
                <a:solidFill>
                  <a:srgbClr val="000000"/>
                </a:solidFill>
                <a:latin typeface="Comic Sans MS" charset="0"/>
                <a:cs typeface="Comic Sans MS" charset="0"/>
              </a:rPr>
              <a:t>ed</a:t>
            </a:r>
            <a:r>
              <a:rPr lang="en-GB" sz="2800" dirty="0">
                <a:solidFill>
                  <a:srgbClr val="000000"/>
                </a:solidFill>
                <a:latin typeface="Comic Sans MS" charset="0"/>
                <a:cs typeface="Comic Sans MS" charset="0"/>
              </a:rPr>
              <a:t> </a:t>
            </a:r>
            <a:r>
              <a:rPr lang="en-GB" sz="2800" dirty="0" err="1">
                <a:solidFill>
                  <a:srgbClr val="000000"/>
                </a:solidFill>
                <a:latin typeface="Comic Sans MS" charset="0"/>
                <a:cs typeface="Comic Sans MS" charset="0"/>
              </a:rPr>
              <a:t>educativa</a:t>
            </a:r>
            <a:r>
              <a:rPr lang="en-GB" sz="2800" dirty="0">
                <a:solidFill>
                  <a:srgbClr val="000000"/>
                </a:solidFill>
                <a:latin typeface="Comic Sans MS" charset="0"/>
                <a:cs typeface="Comic Sans MS" charset="0"/>
              </a:rPr>
              <a:t> del</a:t>
            </a:r>
          </a:p>
          <a:p>
            <a:pPr eaLnBrk="1" hangingPunct="1">
              <a:lnSpc>
                <a:spcPct val="70000"/>
              </a:lnSpc>
              <a:spcBef>
                <a:spcPct val="50000"/>
              </a:spcBef>
              <a:buClr>
                <a:schemeClr val="accent2"/>
              </a:buClr>
            </a:pPr>
            <a:r>
              <a:rPr lang="en-GB" sz="2800" dirty="0" err="1">
                <a:solidFill>
                  <a:srgbClr val="000000"/>
                </a:solidFill>
                <a:latin typeface="Comic Sans MS" charset="0"/>
                <a:cs typeface="Comic Sans MS" charset="0"/>
              </a:rPr>
              <a:t>processo</a:t>
            </a:r>
            <a:r>
              <a:rPr lang="en-GB" sz="2800" dirty="0">
                <a:solidFill>
                  <a:srgbClr val="000000"/>
                </a:solidFill>
                <a:latin typeface="Comic Sans MS" charset="0"/>
                <a:cs typeface="Comic Sans MS" charset="0"/>
              </a:rPr>
              <a:t> </a:t>
            </a:r>
            <a:r>
              <a:rPr lang="en-GB" sz="2800" dirty="0" err="1">
                <a:solidFill>
                  <a:srgbClr val="000000"/>
                </a:solidFill>
                <a:latin typeface="Comic Sans MS" charset="0"/>
                <a:cs typeface="Comic Sans MS" charset="0"/>
              </a:rPr>
              <a:t>valutativo</a:t>
            </a:r>
            <a:r>
              <a:rPr lang="en-GB" sz="2800" dirty="0">
                <a:solidFill>
                  <a:srgbClr val="000000"/>
                </a:solidFill>
                <a:latin typeface="Comic Sans MS" charset="0"/>
                <a:cs typeface="Comic Sans MS" charset="0"/>
              </a:rPr>
              <a:t> e </a:t>
            </a:r>
            <a:r>
              <a:rPr lang="en-GB" sz="2800" dirty="0" err="1">
                <a:solidFill>
                  <a:srgbClr val="000000"/>
                </a:solidFill>
                <a:latin typeface="Comic Sans MS" charset="0"/>
                <a:cs typeface="Comic Sans MS" charset="0"/>
              </a:rPr>
              <a:t>sulla</a:t>
            </a:r>
            <a:r>
              <a:rPr lang="en-GB" sz="2800" dirty="0">
                <a:solidFill>
                  <a:srgbClr val="000000"/>
                </a:solidFill>
                <a:latin typeface="Comic Sans MS" charset="0"/>
                <a:cs typeface="Comic Sans MS" charset="0"/>
              </a:rPr>
              <a:t> </a:t>
            </a:r>
            <a:r>
              <a:rPr lang="en-GB" sz="2800" dirty="0" err="1">
                <a:solidFill>
                  <a:srgbClr val="000000"/>
                </a:solidFill>
                <a:latin typeface="Comic Sans MS" charset="0"/>
                <a:cs typeface="Comic Sans MS" charset="0"/>
              </a:rPr>
              <a:t>necessità</a:t>
            </a:r>
            <a:r>
              <a:rPr lang="en-GB" sz="2800" dirty="0">
                <a:solidFill>
                  <a:srgbClr val="000000"/>
                </a:solidFill>
                <a:latin typeface="Comic Sans MS" charset="0"/>
                <a:cs typeface="Comic Sans MS" charset="0"/>
              </a:rPr>
              <a:t> di </a:t>
            </a:r>
            <a:r>
              <a:rPr lang="en-GB" sz="2800" dirty="0" err="1">
                <a:solidFill>
                  <a:srgbClr val="000000"/>
                </a:solidFill>
                <a:latin typeface="Comic Sans MS" charset="0"/>
                <a:cs typeface="Comic Sans MS" charset="0"/>
              </a:rPr>
              <a:t>una</a:t>
            </a:r>
            <a:r>
              <a:rPr lang="en-GB" sz="2800" dirty="0">
                <a:solidFill>
                  <a:srgbClr val="000000"/>
                </a:solidFill>
                <a:latin typeface="Comic Sans MS" charset="0"/>
                <a:cs typeface="Comic Sans MS" charset="0"/>
              </a:rPr>
              <a:t> </a:t>
            </a:r>
          </a:p>
          <a:p>
            <a:pPr eaLnBrk="1" hangingPunct="1">
              <a:lnSpc>
                <a:spcPct val="70000"/>
              </a:lnSpc>
              <a:spcBef>
                <a:spcPct val="50000"/>
              </a:spcBef>
              <a:buClr>
                <a:schemeClr val="accent2"/>
              </a:buClr>
            </a:pPr>
            <a:r>
              <a:rPr lang="en-GB" sz="2800" dirty="0" err="1">
                <a:solidFill>
                  <a:srgbClr val="000000"/>
                </a:solidFill>
                <a:latin typeface="Comic Sans MS" charset="0"/>
                <a:cs typeface="Comic Sans MS" charset="0"/>
              </a:rPr>
              <a:t>preparazione</a:t>
            </a:r>
            <a:r>
              <a:rPr lang="en-GB" sz="2800" dirty="0">
                <a:solidFill>
                  <a:srgbClr val="000000"/>
                </a:solidFill>
                <a:latin typeface="Comic Sans MS" charset="0"/>
                <a:cs typeface="Comic Sans MS" charset="0"/>
              </a:rPr>
              <a:t>  e </a:t>
            </a:r>
            <a:r>
              <a:rPr lang="en-GB" sz="2800" dirty="0" err="1">
                <a:solidFill>
                  <a:srgbClr val="000000"/>
                </a:solidFill>
                <a:latin typeface="Comic Sans MS" charset="0"/>
                <a:cs typeface="Comic Sans MS" charset="0"/>
              </a:rPr>
              <a:t>formazione</a:t>
            </a:r>
            <a:r>
              <a:rPr lang="en-GB" sz="2800" dirty="0">
                <a:solidFill>
                  <a:srgbClr val="000000"/>
                </a:solidFill>
                <a:latin typeface="Comic Sans MS" charset="0"/>
                <a:cs typeface="Comic Sans MS" charset="0"/>
              </a:rPr>
              <a:t> </a:t>
            </a:r>
            <a:r>
              <a:rPr lang="en-GB" sz="2800" dirty="0" err="1">
                <a:solidFill>
                  <a:srgbClr val="000000"/>
                </a:solidFill>
                <a:latin typeface="Comic Sans MS" charset="0"/>
                <a:cs typeface="Comic Sans MS" charset="0"/>
              </a:rPr>
              <a:t>professionale</a:t>
            </a:r>
            <a:r>
              <a:rPr lang="en-GB" sz="2800" dirty="0">
                <a:solidFill>
                  <a:srgbClr val="000000"/>
                </a:solidFill>
                <a:latin typeface="Comic Sans MS" charset="0"/>
                <a:cs typeface="Comic Sans MS" charset="0"/>
              </a:rPr>
              <a:t> di chi </a:t>
            </a:r>
          </a:p>
          <a:p>
            <a:pPr eaLnBrk="1" hangingPunct="1">
              <a:lnSpc>
                <a:spcPct val="70000"/>
              </a:lnSpc>
              <a:spcBef>
                <a:spcPct val="50000"/>
              </a:spcBef>
              <a:buClr>
                <a:schemeClr val="accent2"/>
              </a:buClr>
            </a:pPr>
            <a:r>
              <a:rPr lang="en-GB" sz="2800" dirty="0" err="1">
                <a:solidFill>
                  <a:srgbClr val="000000"/>
                </a:solidFill>
                <a:latin typeface="Comic Sans MS" charset="0"/>
                <a:cs typeface="Comic Sans MS" charset="0"/>
              </a:rPr>
              <a:t>prepara</a:t>
            </a:r>
            <a:r>
              <a:rPr lang="en-GB" sz="2800" dirty="0">
                <a:solidFill>
                  <a:srgbClr val="000000"/>
                </a:solidFill>
                <a:latin typeface="Comic Sans MS" charset="0"/>
                <a:cs typeface="Comic Sans MS" charset="0"/>
              </a:rPr>
              <a:t> test/prove, di chi li </a:t>
            </a:r>
            <a:r>
              <a:rPr lang="en-GB" sz="2800" dirty="0" err="1">
                <a:solidFill>
                  <a:srgbClr val="000000"/>
                </a:solidFill>
                <a:latin typeface="Comic Sans MS" charset="0"/>
                <a:cs typeface="Comic Sans MS" charset="0"/>
              </a:rPr>
              <a:t>amministra</a:t>
            </a:r>
            <a:r>
              <a:rPr lang="en-GB" sz="2800" dirty="0">
                <a:solidFill>
                  <a:srgbClr val="000000"/>
                </a:solidFill>
                <a:latin typeface="Comic Sans MS" charset="0"/>
                <a:cs typeface="Comic Sans MS" charset="0"/>
              </a:rPr>
              <a:t> e di chi li </a:t>
            </a:r>
          </a:p>
          <a:p>
            <a:pPr eaLnBrk="1" hangingPunct="1">
              <a:lnSpc>
                <a:spcPct val="70000"/>
              </a:lnSpc>
              <a:spcBef>
                <a:spcPct val="50000"/>
              </a:spcBef>
              <a:buClr>
                <a:schemeClr val="accent2"/>
              </a:buClr>
            </a:pPr>
            <a:r>
              <a:rPr lang="en-GB" sz="2800" dirty="0" err="1">
                <a:solidFill>
                  <a:srgbClr val="000000"/>
                </a:solidFill>
                <a:latin typeface="Comic Sans MS" charset="0"/>
                <a:cs typeface="Comic Sans MS" charset="0"/>
              </a:rPr>
              <a:t>corregge</a:t>
            </a:r>
            <a:r>
              <a:rPr lang="en-GB" sz="2800" dirty="0">
                <a:solidFill>
                  <a:srgbClr val="000000"/>
                </a:solidFill>
                <a:latin typeface="Comic Sans MS" charset="0"/>
                <a:cs typeface="Comic Sans MS" charset="0"/>
              </a:rPr>
              <a:t> </a:t>
            </a:r>
            <a:r>
              <a:rPr lang="en-GB" sz="2800" dirty="0" smtClean="0">
                <a:solidFill>
                  <a:srgbClr val="000000"/>
                </a:solidFill>
                <a:latin typeface="Comic Sans MS" charset="0"/>
                <a:cs typeface="Comic Sans MS" charset="0"/>
              </a:rPr>
              <a:t>e </a:t>
            </a:r>
            <a:r>
              <a:rPr lang="en-GB" sz="2800" dirty="0" err="1" smtClean="0">
                <a:solidFill>
                  <a:srgbClr val="000000"/>
                </a:solidFill>
                <a:latin typeface="Comic Sans MS" charset="0"/>
                <a:cs typeface="Comic Sans MS" charset="0"/>
              </a:rPr>
              <a:t>valuta</a:t>
            </a:r>
            <a:r>
              <a:rPr lang="en-GB" sz="2800" dirty="0" smtClean="0">
                <a:solidFill>
                  <a:srgbClr val="000000"/>
                </a:solidFill>
                <a:latin typeface="Comic Sans MS" charset="0"/>
                <a:cs typeface="Comic Sans MS" charset="0"/>
              </a:rPr>
              <a:t> –  </a:t>
            </a:r>
            <a:r>
              <a:rPr lang="en-GB" sz="2800" dirty="0" err="1" smtClean="0">
                <a:solidFill>
                  <a:srgbClr val="000000"/>
                </a:solidFill>
                <a:latin typeface="Comic Sans MS" charset="0"/>
                <a:cs typeface="Comic Sans MS" charset="0"/>
              </a:rPr>
              <a:t>garanzia</a:t>
            </a:r>
            <a:r>
              <a:rPr lang="en-GB" sz="2800" dirty="0" smtClean="0">
                <a:solidFill>
                  <a:srgbClr val="000000"/>
                </a:solidFill>
                <a:latin typeface="Comic Sans MS" charset="0"/>
                <a:cs typeface="Comic Sans MS" charset="0"/>
              </a:rPr>
              <a:t> </a:t>
            </a:r>
            <a:r>
              <a:rPr lang="en-GB" sz="2800" dirty="0" err="1" smtClean="0">
                <a:solidFill>
                  <a:srgbClr val="000000"/>
                </a:solidFill>
                <a:latin typeface="Comic Sans MS" charset="0"/>
                <a:cs typeface="Comic Sans MS" charset="0"/>
              </a:rPr>
              <a:t>della</a:t>
            </a:r>
            <a:r>
              <a:rPr lang="en-GB" sz="2800" dirty="0" smtClean="0">
                <a:solidFill>
                  <a:srgbClr val="000000"/>
                </a:solidFill>
                <a:latin typeface="Comic Sans MS" charset="0"/>
                <a:cs typeface="Comic Sans MS" charset="0"/>
              </a:rPr>
              <a:t> </a:t>
            </a:r>
            <a:r>
              <a:rPr lang="en-GB" sz="2800" dirty="0" err="1" smtClean="0">
                <a:solidFill>
                  <a:srgbClr val="000000"/>
                </a:solidFill>
                <a:latin typeface="Comic Sans MS" charset="0"/>
                <a:cs typeface="Comic Sans MS" charset="0"/>
              </a:rPr>
              <a:t>qualità</a:t>
            </a:r>
            <a:r>
              <a:rPr lang="en-GB" sz="2800" dirty="0" smtClean="0">
                <a:solidFill>
                  <a:srgbClr val="000000"/>
                </a:solidFill>
                <a:latin typeface="Comic Sans MS" charset="0"/>
                <a:cs typeface="Comic Sans MS" charset="0"/>
              </a:rPr>
              <a:t> </a:t>
            </a:r>
            <a:r>
              <a:rPr lang="en-GB" sz="2800" dirty="0" err="1" smtClean="0">
                <a:solidFill>
                  <a:srgbClr val="000000"/>
                </a:solidFill>
                <a:latin typeface="Comic Sans MS" charset="0"/>
                <a:cs typeface="Comic Sans MS" charset="0"/>
              </a:rPr>
              <a:t>della</a:t>
            </a:r>
            <a:r>
              <a:rPr lang="en-GB" sz="2800" dirty="0" smtClean="0">
                <a:solidFill>
                  <a:srgbClr val="000000"/>
                </a:solidFill>
                <a:latin typeface="Comic Sans MS" charset="0"/>
                <a:cs typeface="Comic Sans MS" charset="0"/>
              </a:rPr>
              <a:t> </a:t>
            </a:r>
            <a:r>
              <a:rPr lang="en-GB" sz="2800" dirty="0" err="1" smtClean="0">
                <a:solidFill>
                  <a:srgbClr val="000000"/>
                </a:solidFill>
                <a:latin typeface="Comic Sans MS" charset="0"/>
                <a:cs typeface="Comic Sans MS" charset="0"/>
              </a:rPr>
              <a:t>valutazione</a:t>
            </a:r>
            <a:endParaRPr lang="en-GB" sz="2800" dirty="0">
              <a:solidFill>
                <a:srgbClr val="000000"/>
              </a:solidFill>
              <a:latin typeface="Comic Sans MS" charset="0"/>
              <a:cs typeface="Comic Sans MS" charset="0"/>
            </a:endParaRPr>
          </a:p>
        </p:txBody>
      </p:sp>
    </p:spTree>
    <p:extLst>
      <p:ext uri="{BB962C8B-B14F-4D97-AF65-F5344CB8AC3E}">
        <p14:creationId xmlns:p14="http://schemas.microsoft.com/office/powerpoint/2010/main" val="25365493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idx="4294967295"/>
          </p:nvPr>
        </p:nvSpPr>
        <p:spPr>
          <a:xfrm>
            <a:off x="539750" y="400050"/>
            <a:ext cx="8229600" cy="628650"/>
          </a:xfrm>
        </p:spPr>
        <p:txBody>
          <a:bodyPr lIns="91440" tIns="45720" rIns="91440" bIns="45720">
            <a:normAutofit fontScale="90000"/>
          </a:bodyPr>
          <a:lstStyle/>
          <a:p>
            <a:pPr algn="l"/>
            <a:r>
              <a:rPr lang="en-GB" sz="2800" b="1" dirty="0" err="1">
                <a:latin typeface="Comic Sans MS" charset="0"/>
              </a:rPr>
              <a:t>L’applicazione</a:t>
            </a:r>
            <a:r>
              <a:rPr lang="en-GB" sz="2800" b="1" dirty="0">
                <a:latin typeface="Comic Sans MS" charset="0"/>
              </a:rPr>
              <a:t> di </a:t>
            </a:r>
            <a:r>
              <a:rPr lang="en-GB" sz="2800" b="1" dirty="0" err="1">
                <a:latin typeface="Comic Sans MS" charset="0"/>
              </a:rPr>
              <a:t>questi</a:t>
            </a:r>
            <a:r>
              <a:rPr lang="en-GB" sz="2800" b="1" dirty="0">
                <a:latin typeface="Comic Sans MS" charset="0"/>
              </a:rPr>
              <a:t> </a:t>
            </a:r>
            <a:r>
              <a:rPr lang="en-GB" sz="2800" b="1" dirty="0" err="1" smtClean="0">
                <a:latin typeface="Comic Sans MS" charset="0"/>
              </a:rPr>
              <a:t>concetti</a:t>
            </a:r>
            <a:r>
              <a:rPr lang="en-GB" sz="2800" b="1" dirty="0" smtClean="0">
                <a:latin typeface="Comic Sans MS" charset="0"/>
              </a:rPr>
              <a:t> </a:t>
            </a:r>
            <a:r>
              <a:rPr lang="en-GB" sz="2800" b="1" dirty="0" err="1" smtClean="0">
                <a:latin typeface="Comic Sans MS" charset="0"/>
              </a:rPr>
              <a:t>alla</a:t>
            </a:r>
            <a:r>
              <a:rPr lang="en-GB" sz="2800" b="1" dirty="0" smtClean="0">
                <a:latin typeface="Comic Sans MS" charset="0"/>
              </a:rPr>
              <a:t> </a:t>
            </a:r>
            <a:r>
              <a:rPr lang="en-GB" sz="2800" b="1" dirty="0" err="1" smtClean="0">
                <a:latin typeface="Comic Sans MS" charset="0"/>
              </a:rPr>
              <a:t>produzione</a:t>
            </a:r>
            <a:r>
              <a:rPr lang="en-GB" sz="2800" b="1" dirty="0" smtClean="0">
                <a:latin typeface="Comic Sans MS" charset="0"/>
              </a:rPr>
              <a:t> di test </a:t>
            </a:r>
            <a:r>
              <a:rPr lang="en-GB" sz="2800" b="1" dirty="0" err="1" smtClean="0">
                <a:latin typeface="Comic Sans MS" charset="0"/>
              </a:rPr>
              <a:t>linguistici</a:t>
            </a:r>
            <a:r>
              <a:rPr lang="en-GB" sz="2800" b="1" dirty="0" smtClean="0">
                <a:latin typeface="Comic Sans MS" charset="0"/>
              </a:rPr>
              <a:t> </a:t>
            </a:r>
            <a:r>
              <a:rPr lang="en-GB" sz="2800" b="1" dirty="0" err="1">
                <a:latin typeface="Comic Sans MS" charset="0"/>
              </a:rPr>
              <a:t>costituisce</a:t>
            </a:r>
            <a:r>
              <a:rPr lang="en-GB" sz="2800" b="1" dirty="0">
                <a:latin typeface="Comic Sans MS" charset="0"/>
              </a:rPr>
              <a:t> </a:t>
            </a:r>
            <a:r>
              <a:rPr lang="en-GB" sz="2800" b="1" dirty="0" err="1">
                <a:latin typeface="Comic Sans MS" charset="0"/>
              </a:rPr>
              <a:t>una</a:t>
            </a:r>
            <a:r>
              <a:rPr lang="en-GB" sz="2800" b="1" dirty="0">
                <a:latin typeface="Comic Sans MS" charset="0"/>
              </a:rPr>
              <a:t> </a:t>
            </a:r>
            <a:r>
              <a:rPr lang="en-GB" sz="2800" b="1" dirty="0" err="1">
                <a:latin typeface="Comic Sans MS" charset="0"/>
              </a:rPr>
              <a:t>garanzia</a:t>
            </a:r>
            <a:r>
              <a:rPr lang="en-GB" sz="2800" b="1" dirty="0">
                <a:latin typeface="Comic Sans MS" charset="0"/>
              </a:rPr>
              <a:t> di </a:t>
            </a:r>
            <a:r>
              <a:rPr lang="en-GB" sz="2800" b="1" dirty="0" err="1">
                <a:latin typeface="Comic Sans MS" charset="0"/>
              </a:rPr>
              <a:t>qualità</a:t>
            </a:r>
            <a:endParaRPr lang="en-US" sz="2800" b="1" dirty="0">
              <a:latin typeface="Comic Sans MS" charset="0"/>
            </a:endParaRPr>
          </a:p>
        </p:txBody>
      </p:sp>
      <p:sp>
        <p:nvSpPr>
          <p:cNvPr id="92162" name="Content Placeholder 2"/>
          <p:cNvSpPr>
            <a:spLocks noGrp="1"/>
          </p:cNvSpPr>
          <p:nvPr>
            <p:ph idx="4294967295"/>
          </p:nvPr>
        </p:nvSpPr>
        <p:spPr>
          <a:xfrm>
            <a:off x="533400" y="1720850"/>
            <a:ext cx="8191500" cy="4876800"/>
          </a:xfrm>
        </p:spPr>
        <p:txBody>
          <a:bodyPr lIns="91440" tIns="45720" rIns="91440" bIns="45720"/>
          <a:lstStyle/>
          <a:p>
            <a:pPr>
              <a:lnSpc>
                <a:spcPct val="70000"/>
              </a:lnSpc>
              <a:spcBef>
                <a:spcPct val="50000"/>
              </a:spcBef>
              <a:buClr>
                <a:schemeClr val="accent2"/>
              </a:buClr>
            </a:pPr>
            <a:r>
              <a:rPr lang="en-US" sz="2800" dirty="0" err="1">
                <a:latin typeface="Comic Sans MS" charset="0"/>
              </a:rPr>
              <a:t>Validità</a:t>
            </a:r>
            <a:r>
              <a:rPr lang="en-US" sz="2800" dirty="0">
                <a:latin typeface="Comic Sans MS" charset="0"/>
              </a:rPr>
              <a:t> (validity)</a:t>
            </a:r>
            <a:endParaRPr lang="en-GB" sz="2800" dirty="0">
              <a:latin typeface="Comic Sans MS" charset="0"/>
            </a:endParaRPr>
          </a:p>
          <a:p>
            <a:pPr>
              <a:lnSpc>
                <a:spcPct val="70000"/>
              </a:lnSpc>
              <a:spcBef>
                <a:spcPct val="50000"/>
              </a:spcBef>
              <a:buClr>
                <a:schemeClr val="accent2"/>
              </a:buClr>
            </a:pPr>
            <a:r>
              <a:rPr lang="en-US" sz="2800" dirty="0" err="1">
                <a:latin typeface="Comic Sans MS" charset="0"/>
              </a:rPr>
              <a:t>Affidabilità</a:t>
            </a:r>
            <a:r>
              <a:rPr lang="en-US" sz="2800" dirty="0">
                <a:latin typeface="Comic Sans MS" charset="0"/>
              </a:rPr>
              <a:t> (reliability)</a:t>
            </a:r>
          </a:p>
          <a:p>
            <a:pPr>
              <a:lnSpc>
                <a:spcPct val="70000"/>
              </a:lnSpc>
              <a:spcBef>
                <a:spcPct val="50000"/>
              </a:spcBef>
              <a:buClr>
                <a:schemeClr val="accent2"/>
              </a:buClr>
            </a:pPr>
            <a:r>
              <a:rPr lang="en-GB" sz="2800" dirty="0" err="1">
                <a:latin typeface="Comic Sans MS" charset="0"/>
              </a:rPr>
              <a:t>Autenticità</a:t>
            </a:r>
            <a:r>
              <a:rPr lang="en-GB" sz="2800" dirty="0">
                <a:latin typeface="Comic Sans MS" charset="0"/>
              </a:rPr>
              <a:t> (authenticity)</a:t>
            </a:r>
          </a:p>
          <a:p>
            <a:pPr>
              <a:lnSpc>
                <a:spcPct val="70000"/>
              </a:lnSpc>
              <a:spcBef>
                <a:spcPct val="50000"/>
              </a:spcBef>
              <a:buClr>
                <a:schemeClr val="accent2"/>
              </a:buClr>
            </a:pPr>
            <a:r>
              <a:rPr lang="en-GB" sz="2800" dirty="0" err="1">
                <a:latin typeface="Comic Sans MS" charset="0"/>
              </a:rPr>
              <a:t>Fattibilità</a:t>
            </a:r>
            <a:r>
              <a:rPr lang="en-GB" sz="2800" dirty="0">
                <a:latin typeface="Comic Sans MS" charset="0"/>
              </a:rPr>
              <a:t> (practicality)</a:t>
            </a:r>
          </a:p>
          <a:p>
            <a:pPr>
              <a:lnSpc>
                <a:spcPct val="70000"/>
              </a:lnSpc>
              <a:spcBef>
                <a:spcPct val="50000"/>
              </a:spcBef>
              <a:buClr>
                <a:schemeClr val="accent2"/>
              </a:buClr>
            </a:pPr>
            <a:r>
              <a:rPr lang="en-GB" sz="2800" dirty="0" err="1" smtClean="0">
                <a:latin typeface="Comic Sans MS" charset="0"/>
              </a:rPr>
              <a:t>Correttezza</a:t>
            </a:r>
            <a:r>
              <a:rPr lang="en-GB" sz="2800" dirty="0" smtClean="0">
                <a:latin typeface="Comic Sans MS" charset="0"/>
              </a:rPr>
              <a:t> </a:t>
            </a:r>
            <a:r>
              <a:rPr lang="en-GB" sz="2800" dirty="0">
                <a:latin typeface="Comic Sans MS" charset="0"/>
              </a:rPr>
              <a:t>(fairness)</a:t>
            </a:r>
          </a:p>
          <a:p>
            <a:pPr>
              <a:lnSpc>
                <a:spcPct val="70000"/>
              </a:lnSpc>
              <a:spcBef>
                <a:spcPct val="50000"/>
              </a:spcBef>
              <a:buClr>
                <a:schemeClr val="accent2"/>
              </a:buClr>
            </a:pPr>
            <a:r>
              <a:rPr lang="en-GB" sz="2800" dirty="0" err="1" smtClean="0">
                <a:latin typeface="Comic Sans MS" charset="0"/>
              </a:rPr>
              <a:t>Utilità</a:t>
            </a:r>
            <a:r>
              <a:rPr lang="en-GB" sz="2800" dirty="0" smtClean="0">
                <a:latin typeface="Comic Sans MS" charset="0"/>
              </a:rPr>
              <a:t> (</a:t>
            </a:r>
            <a:r>
              <a:rPr lang="en-GB" sz="2800" dirty="0">
                <a:latin typeface="Comic Sans MS" charset="0"/>
              </a:rPr>
              <a:t>usefulness)</a:t>
            </a:r>
          </a:p>
          <a:p>
            <a:pPr>
              <a:lnSpc>
                <a:spcPct val="70000"/>
              </a:lnSpc>
              <a:spcBef>
                <a:spcPct val="50000"/>
              </a:spcBef>
              <a:buClr>
                <a:schemeClr val="accent2"/>
              </a:buClr>
            </a:pPr>
            <a:endParaRPr lang="en-GB" sz="2800" dirty="0">
              <a:latin typeface="Comic Sans MS" charset="0"/>
            </a:endParaRPr>
          </a:p>
          <a:p>
            <a:pPr>
              <a:lnSpc>
                <a:spcPct val="70000"/>
              </a:lnSpc>
              <a:spcBef>
                <a:spcPct val="50000"/>
              </a:spcBef>
              <a:buClr>
                <a:schemeClr val="accent2"/>
              </a:buClr>
            </a:pPr>
            <a:r>
              <a:rPr lang="en-GB" sz="2800" dirty="0" err="1">
                <a:latin typeface="Comic Sans MS" charset="0"/>
              </a:rPr>
              <a:t>Impatto</a:t>
            </a:r>
            <a:r>
              <a:rPr lang="en-GB" sz="2800" dirty="0">
                <a:latin typeface="Comic Sans MS" charset="0"/>
              </a:rPr>
              <a:t>  (impact)</a:t>
            </a:r>
          </a:p>
          <a:p>
            <a:pPr>
              <a:lnSpc>
                <a:spcPct val="70000"/>
              </a:lnSpc>
              <a:spcBef>
                <a:spcPct val="50000"/>
              </a:spcBef>
              <a:buClr>
                <a:schemeClr val="accent2"/>
              </a:buClr>
            </a:pPr>
            <a:r>
              <a:rPr lang="en-GB" sz="2800" dirty="0" err="1">
                <a:latin typeface="Comic Sans MS" charset="0"/>
              </a:rPr>
              <a:t>Eticità</a:t>
            </a:r>
            <a:r>
              <a:rPr lang="en-GB" sz="2800" dirty="0">
                <a:latin typeface="Comic Sans MS" charset="0"/>
              </a:rPr>
              <a:t> (ethical test use)</a:t>
            </a:r>
          </a:p>
          <a:p>
            <a:pPr>
              <a:lnSpc>
                <a:spcPct val="70000"/>
              </a:lnSpc>
              <a:spcBef>
                <a:spcPct val="50000"/>
              </a:spcBef>
              <a:buClr>
                <a:schemeClr val="accent2"/>
              </a:buClr>
              <a:buFontTx/>
              <a:buNone/>
            </a:pPr>
            <a:endParaRPr lang="en-GB" sz="2800" dirty="0">
              <a:latin typeface="Comic Sans MS" charset="0"/>
            </a:endParaRPr>
          </a:p>
          <a:p>
            <a:pPr>
              <a:lnSpc>
                <a:spcPct val="70000"/>
              </a:lnSpc>
              <a:spcBef>
                <a:spcPct val="50000"/>
              </a:spcBef>
              <a:buClr>
                <a:schemeClr val="accent2"/>
              </a:buClr>
            </a:pPr>
            <a:endParaRPr lang="en-GB" sz="2800" dirty="0">
              <a:latin typeface="Comic Sans MS" charset="0"/>
            </a:endParaRPr>
          </a:p>
          <a:p>
            <a:pPr>
              <a:lnSpc>
                <a:spcPct val="70000"/>
              </a:lnSpc>
              <a:spcBef>
                <a:spcPct val="50000"/>
              </a:spcBef>
              <a:buClr>
                <a:schemeClr val="accent2"/>
              </a:buClr>
            </a:pPr>
            <a:endParaRPr lang="en-GB" sz="2800" dirty="0">
              <a:latin typeface="Comic Sans MS" charset="0"/>
            </a:endParaRPr>
          </a:p>
          <a:p>
            <a:pPr>
              <a:lnSpc>
                <a:spcPct val="70000"/>
              </a:lnSpc>
              <a:spcBef>
                <a:spcPct val="50000"/>
              </a:spcBef>
              <a:buClr>
                <a:schemeClr val="accent2"/>
              </a:buClr>
              <a:buFontTx/>
              <a:buNone/>
            </a:pPr>
            <a:endParaRPr lang="en-GB" sz="2800" dirty="0">
              <a:latin typeface="Comic Sans MS" charset="0"/>
            </a:endParaRPr>
          </a:p>
        </p:txBody>
      </p:sp>
      <p:sp>
        <p:nvSpPr>
          <p:cNvPr id="92163" name="Parentesi graffa chiusa 1"/>
          <p:cNvSpPr>
            <a:spLocks/>
          </p:cNvSpPr>
          <p:nvPr/>
        </p:nvSpPr>
        <p:spPr bwMode="auto">
          <a:xfrm>
            <a:off x="6875463" y="1700213"/>
            <a:ext cx="217487" cy="4465637"/>
          </a:xfrm>
          <a:prstGeom prst="rightBrace">
            <a:avLst>
              <a:gd name="adj1" fmla="val 8270"/>
              <a:gd name="adj2" fmla="val 50000"/>
            </a:avLst>
          </a:prstGeom>
          <a:solidFill>
            <a:schemeClr val="accent1"/>
          </a:solidFill>
          <a:ln w="12700">
            <a:solidFill>
              <a:schemeClr val="tx1"/>
            </a:solidFill>
            <a:round/>
            <a:headEnd type="none" w="sm" len="sm"/>
            <a:tailEnd type="none" w="sm" len="sm"/>
          </a:ln>
        </p:spPr>
        <p:txBody>
          <a:bodyPr/>
          <a:lstStyle/>
          <a:p>
            <a:endParaRPr lang="it-IT"/>
          </a:p>
        </p:txBody>
      </p:sp>
      <p:sp>
        <p:nvSpPr>
          <p:cNvPr id="92164" name="CasellaDiTesto 2"/>
          <p:cNvSpPr txBox="1">
            <a:spLocks noChangeArrowheads="1"/>
          </p:cNvSpPr>
          <p:nvPr/>
        </p:nvSpPr>
        <p:spPr bwMode="auto">
          <a:xfrm>
            <a:off x="7164388" y="3068638"/>
            <a:ext cx="1831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it-IT" b="1">
                <a:solidFill>
                  <a:srgbClr val="FF0000"/>
                </a:solidFill>
                <a:latin typeface="Comic Sans MS" charset="0"/>
                <a:cs typeface="Comic Sans MS" charset="0"/>
              </a:rPr>
              <a:t>Processo </a:t>
            </a:r>
          </a:p>
          <a:p>
            <a:r>
              <a:rPr lang="it-IT" b="1">
                <a:solidFill>
                  <a:srgbClr val="FF0000"/>
                </a:solidFill>
                <a:latin typeface="Comic Sans MS" charset="0"/>
                <a:cs typeface="Comic Sans MS" charset="0"/>
              </a:rPr>
              <a:t>      di </a:t>
            </a:r>
          </a:p>
          <a:p>
            <a:r>
              <a:rPr lang="it-IT" b="1">
                <a:solidFill>
                  <a:srgbClr val="FF0000"/>
                </a:solidFill>
                <a:latin typeface="Comic Sans MS" charset="0"/>
                <a:cs typeface="Comic Sans MS" charset="0"/>
              </a:rPr>
              <a:t>Validazione</a:t>
            </a:r>
          </a:p>
          <a:p>
            <a:r>
              <a:rPr lang="it-IT" b="1">
                <a:solidFill>
                  <a:srgbClr val="FF0000"/>
                </a:solidFill>
                <a:latin typeface="Comic Sans MS" charset="0"/>
                <a:cs typeface="Comic Sans MS" charset="0"/>
              </a:rPr>
              <a:t>di un test</a:t>
            </a:r>
          </a:p>
        </p:txBody>
      </p:sp>
    </p:spTree>
    <p:extLst>
      <p:ext uri="{BB962C8B-B14F-4D97-AF65-F5344CB8AC3E}">
        <p14:creationId xmlns:p14="http://schemas.microsoft.com/office/powerpoint/2010/main" val="7965720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ctrTitle"/>
          </p:nvPr>
        </p:nvSpPr>
        <p:spPr>
          <a:xfrm>
            <a:off x="685800" y="269875"/>
            <a:ext cx="7772400" cy="1143000"/>
          </a:xfrm>
        </p:spPr>
        <p:txBody>
          <a:bodyPr/>
          <a:lstStyle/>
          <a:p>
            <a:r>
              <a:rPr lang="it-IT" sz="3600" b="1" dirty="0">
                <a:latin typeface="Comic Sans MS" charset="0"/>
              </a:rPr>
              <a:t>Validità</a:t>
            </a:r>
          </a:p>
        </p:txBody>
      </p:sp>
      <p:sp>
        <p:nvSpPr>
          <p:cNvPr id="100354" name="Rectangle 3"/>
          <p:cNvSpPr>
            <a:spLocks noGrp="1" noChangeArrowheads="1"/>
          </p:cNvSpPr>
          <p:nvPr>
            <p:ph type="subTitle" idx="1"/>
          </p:nvPr>
        </p:nvSpPr>
        <p:spPr>
          <a:xfrm>
            <a:off x="395288" y="1803179"/>
            <a:ext cx="8424862" cy="1536700"/>
          </a:xfrm>
        </p:spPr>
        <p:txBody>
          <a:bodyPr>
            <a:noAutofit/>
          </a:bodyPr>
          <a:lstStyle/>
          <a:p>
            <a:pPr algn="l"/>
            <a:r>
              <a:rPr lang="it-IT" sz="2400" dirty="0">
                <a:solidFill>
                  <a:srgbClr val="FF6600"/>
                </a:solidFill>
                <a:latin typeface="Comic Sans MS" charset="0"/>
                <a:cs typeface="Comic Sans MS" charset="0"/>
              </a:rPr>
              <a:t>La Validità </a:t>
            </a:r>
            <a:r>
              <a:rPr lang="it-IT" sz="2400" dirty="0" smtClean="0">
                <a:solidFill>
                  <a:srgbClr val="FF6600"/>
                </a:solidFill>
                <a:latin typeface="Comic Sans MS" charset="0"/>
                <a:cs typeface="Comic Sans MS" charset="0"/>
              </a:rPr>
              <a:t>riguarda </a:t>
            </a:r>
            <a:r>
              <a:rPr lang="it-IT" sz="2400" dirty="0">
                <a:solidFill>
                  <a:srgbClr val="FF6600"/>
                </a:solidFill>
                <a:latin typeface="Comic Sans MS" charset="0"/>
                <a:cs typeface="Comic Sans MS" charset="0"/>
              </a:rPr>
              <a:t>l’interpretazione dei risultati, le inferenze sui risultati (punteggi, gradi, giudizi) e  quindi l’uso che viene fatto del test e rappresenta, generalizzando</a:t>
            </a:r>
            <a:r>
              <a:rPr lang="it-IT" sz="2400" dirty="0" smtClean="0">
                <a:solidFill>
                  <a:srgbClr val="FF6600"/>
                </a:solidFill>
                <a:latin typeface="Comic Sans MS" charset="0"/>
                <a:cs typeface="Comic Sans MS" charset="0"/>
              </a:rPr>
              <a:t>, la vera, più importante </a:t>
            </a:r>
            <a:r>
              <a:rPr lang="it-IT" sz="2400" dirty="0">
                <a:solidFill>
                  <a:srgbClr val="FF6600"/>
                </a:solidFill>
                <a:latin typeface="Comic Sans MS" charset="0"/>
                <a:cs typeface="Comic Sans MS" charset="0"/>
              </a:rPr>
              <a:t>qualità di un test</a:t>
            </a:r>
          </a:p>
          <a:p>
            <a:pPr algn="l"/>
            <a:endParaRPr lang="it-IT" sz="2400" dirty="0">
              <a:solidFill>
                <a:srgbClr val="FF6600"/>
              </a:solidFill>
              <a:latin typeface="Comic Sans MS" charset="0"/>
              <a:cs typeface="Comic Sans MS" charset="0"/>
            </a:endParaRPr>
          </a:p>
          <a:p>
            <a:pPr algn="l"/>
            <a:r>
              <a:rPr lang="it-IT" sz="2400" dirty="0">
                <a:solidFill>
                  <a:srgbClr val="0000FF"/>
                </a:solidFill>
                <a:latin typeface="Comic Sans MS" charset="0"/>
                <a:cs typeface="Comic Sans MS" charset="0"/>
              </a:rPr>
              <a:t>Dalla</a:t>
            </a:r>
            <a:r>
              <a:rPr lang="it-IT" sz="2400" b="1" dirty="0">
                <a:solidFill>
                  <a:srgbClr val="0000FF"/>
                </a:solidFill>
                <a:latin typeface="Comic Sans MS" charset="0"/>
                <a:cs typeface="Comic Sans MS" charset="0"/>
              </a:rPr>
              <a:t> Validità </a:t>
            </a:r>
            <a:r>
              <a:rPr lang="it-IT" sz="2400" dirty="0">
                <a:solidFill>
                  <a:srgbClr val="0000FF"/>
                </a:solidFill>
                <a:latin typeface="Comic Sans MS" charset="0"/>
                <a:cs typeface="Comic Sans MS" charset="0"/>
              </a:rPr>
              <a:t>come concetto teorico e quindi astratto della prospettiva tradizionale </a:t>
            </a:r>
            <a:r>
              <a:rPr lang="it-IT" sz="2400" dirty="0" smtClean="0">
                <a:solidFill>
                  <a:srgbClr val="0000FF"/>
                </a:solidFill>
                <a:latin typeface="Comic Sans MS" charset="0"/>
                <a:cs typeface="Comic Sans MS" charset="0"/>
              </a:rPr>
              <a:t>si è passati (fine anni ‘80) a </a:t>
            </a:r>
            <a:r>
              <a:rPr lang="it-IT" sz="2400" dirty="0">
                <a:solidFill>
                  <a:srgbClr val="0000FF"/>
                </a:solidFill>
                <a:latin typeface="Comic Sans MS" charset="0"/>
                <a:cs typeface="Comic Sans MS" charset="0"/>
              </a:rPr>
              <a:t>parlare di </a:t>
            </a:r>
            <a:r>
              <a:rPr lang="it-IT" sz="2400" b="1" dirty="0">
                <a:solidFill>
                  <a:srgbClr val="0000FF"/>
                </a:solidFill>
                <a:latin typeface="Comic Sans MS" charset="0"/>
                <a:cs typeface="Comic Sans MS" charset="0"/>
              </a:rPr>
              <a:t>Validazione o meglio di processo di validazione </a:t>
            </a:r>
            <a:r>
              <a:rPr lang="it-IT" sz="2400" dirty="0">
                <a:solidFill>
                  <a:srgbClr val="0000FF"/>
                </a:solidFill>
                <a:latin typeface="Comic Sans MS" charset="0"/>
                <a:cs typeface="Comic Sans MS" charset="0"/>
              </a:rPr>
              <a:t>intendendo un’analisi del processo di produzione di un test che fornisca evidenze a supporto delle inferenze sui risultati di un test</a:t>
            </a:r>
          </a:p>
        </p:txBody>
      </p:sp>
    </p:spTree>
    <p:extLst>
      <p:ext uri="{BB962C8B-B14F-4D97-AF65-F5344CB8AC3E}">
        <p14:creationId xmlns:p14="http://schemas.microsoft.com/office/powerpoint/2010/main" val="27904952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ChangeArrowheads="1"/>
          </p:cNvSpPr>
          <p:nvPr/>
        </p:nvSpPr>
        <p:spPr bwMode="auto">
          <a:xfrm>
            <a:off x="358775" y="765175"/>
            <a:ext cx="8404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3600" b="1">
                <a:solidFill>
                  <a:schemeClr val="tx2"/>
                </a:solidFill>
                <a:latin typeface="Comic Sans MS" charset="0"/>
              </a:rPr>
              <a:t>Affidabilit</a:t>
            </a:r>
            <a:r>
              <a:rPr lang="en-GB" sz="3600" b="1">
                <a:solidFill>
                  <a:schemeClr val="tx2"/>
                </a:solidFill>
                <a:latin typeface="Arial" charset="0"/>
              </a:rPr>
              <a:t>à</a:t>
            </a:r>
            <a:r>
              <a:rPr lang="en-GB" sz="3600" b="1">
                <a:solidFill>
                  <a:schemeClr val="tx2"/>
                </a:solidFill>
                <a:latin typeface="Comic Sans MS" charset="0"/>
              </a:rPr>
              <a:t> (Reliability) o validità dei punteggi (Scoring validity)</a:t>
            </a:r>
          </a:p>
        </p:txBody>
      </p:sp>
      <p:sp>
        <p:nvSpPr>
          <p:cNvPr id="107522" name="Text Box 3"/>
          <p:cNvSpPr txBox="1">
            <a:spLocks noChangeArrowheads="1"/>
          </p:cNvSpPr>
          <p:nvPr/>
        </p:nvSpPr>
        <p:spPr bwMode="auto">
          <a:xfrm>
            <a:off x="358775" y="2338388"/>
            <a:ext cx="84042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sz="2800">
                <a:latin typeface="Comic Sans MS" charset="0"/>
              </a:rPr>
              <a:t>La costanza e stabilit</a:t>
            </a:r>
            <a:r>
              <a:rPr lang="en-US" sz="2800">
                <a:latin typeface="Arial" charset="0"/>
              </a:rPr>
              <a:t>à</a:t>
            </a:r>
            <a:r>
              <a:rPr lang="en-US" sz="2800">
                <a:latin typeface="Comic Sans MS" charset="0"/>
              </a:rPr>
              <a:t> dei risultati di un test/prova/esame (o di sue versioni) attraverso somministrazione successive.</a:t>
            </a:r>
          </a:p>
          <a:p>
            <a:pPr eaLnBrk="1" hangingPunct="1">
              <a:spcBef>
                <a:spcPct val="50000"/>
              </a:spcBef>
            </a:pPr>
            <a:r>
              <a:rPr lang="en-US" sz="2800">
                <a:latin typeface="Comic Sans MS" charset="0"/>
              </a:rPr>
              <a:t>Concetto tecnico relativo all’assenza di errori di misurazione, sostanzialmente a come </a:t>
            </a:r>
            <a:r>
              <a:rPr lang="en-US" sz="2800">
                <a:latin typeface="Arial" charset="0"/>
              </a:rPr>
              <a:t>è</a:t>
            </a:r>
            <a:r>
              <a:rPr lang="en-US" sz="2800">
                <a:latin typeface="Comic Sans MS" charset="0"/>
              </a:rPr>
              <a:t> stato applicato il metodo di verifica e alle procedure sia di somministrazione del test sia di correzione ed attribuzione dei punteggi.</a:t>
            </a:r>
            <a:endParaRPr lang="en-US" sz="2800">
              <a:solidFill>
                <a:schemeClr val="tx2"/>
              </a:solidFill>
              <a:latin typeface="Comic Sans MS" charset="0"/>
            </a:endParaRPr>
          </a:p>
          <a:p>
            <a:pPr eaLnBrk="1" hangingPunct="1">
              <a:spcBef>
                <a:spcPct val="50000"/>
              </a:spcBef>
            </a:pPr>
            <a:r>
              <a:rPr lang="en-US" sz="2800" b="1">
                <a:solidFill>
                  <a:schemeClr val="accent2"/>
                </a:solidFill>
                <a:latin typeface="Arial" charset="0"/>
              </a:rPr>
              <a:t> </a:t>
            </a:r>
            <a:endParaRPr lang="en-GB" sz="2800">
              <a:solidFill>
                <a:schemeClr val="accent2"/>
              </a:solidFill>
              <a:latin typeface="Arial" charset="0"/>
            </a:endParaRPr>
          </a:p>
        </p:txBody>
      </p:sp>
    </p:spTree>
    <p:extLst>
      <p:ext uri="{BB962C8B-B14F-4D97-AF65-F5344CB8AC3E}">
        <p14:creationId xmlns:p14="http://schemas.microsoft.com/office/powerpoint/2010/main" val="31501204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ChangeArrowheads="1"/>
          </p:cNvSpPr>
          <p:nvPr/>
        </p:nvSpPr>
        <p:spPr bwMode="auto">
          <a:xfrm>
            <a:off x="358775" y="476250"/>
            <a:ext cx="8404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3600" b="1">
                <a:solidFill>
                  <a:srgbClr val="0070C0"/>
                </a:solidFill>
                <a:latin typeface="Comic Sans MS" charset="0"/>
                <a:cs typeface="Comic Sans MS" charset="0"/>
              </a:rPr>
              <a:t>Impatto (Impact)</a:t>
            </a:r>
          </a:p>
        </p:txBody>
      </p:sp>
      <p:sp>
        <p:nvSpPr>
          <p:cNvPr id="131074" name="Text Box 3"/>
          <p:cNvSpPr txBox="1">
            <a:spLocks noChangeArrowheads="1"/>
          </p:cNvSpPr>
          <p:nvPr/>
        </p:nvSpPr>
        <p:spPr bwMode="auto">
          <a:xfrm>
            <a:off x="358775" y="1412875"/>
            <a:ext cx="8404225"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dirty="0" err="1">
                <a:latin typeface="Comic Sans MS" charset="0"/>
                <a:cs typeface="Comic Sans MS" charset="0"/>
              </a:rPr>
              <a:t>L’effetto</a:t>
            </a:r>
            <a:r>
              <a:rPr lang="en-US" dirty="0">
                <a:latin typeface="Comic Sans MS" charset="0"/>
                <a:cs typeface="Comic Sans MS" charset="0"/>
              </a:rPr>
              <a:t>/le </a:t>
            </a:r>
            <a:r>
              <a:rPr lang="en-US" dirty="0" err="1">
                <a:latin typeface="Comic Sans MS" charset="0"/>
                <a:cs typeface="Comic Sans MS" charset="0"/>
              </a:rPr>
              <a:t>conseguenze</a:t>
            </a:r>
            <a:r>
              <a:rPr lang="en-US" dirty="0">
                <a:latin typeface="Comic Sans MS" charset="0"/>
                <a:cs typeface="Comic Sans MS" charset="0"/>
              </a:rPr>
              <a:t> </a:t>
            </a:r>
            <a:r>
              <a:rPr lang="en-US" dirty="0" err="1">
                <a:latin typeface="Comic Sans MS" charset="0"/>
                <a:cs typeface="Comic Sans MS" charset="0"/>
              </a:rPr>
              <a:t>generato</a:t>
            </a:r>
            <a:r>
              <a:rPr lang="en-US" dirty="0">
                <a:latin typeface="Comic Sans MS" charset="0"/>
                <a:cs typeface="Comic Sans MS" charset="0"/>
              </a:rPr>
              <a:t>/e da un test/</a:t>
            </a:r>
            <a:r>
              <a:rPr lang="en-US" dirty="0" err="1">
                <a:latin typeface="Comic Sans MS" charset="0"/>
                <a:cs typeface="Comic Sans MS" charset="0"/>
              </a:rPr>
              <a:t>prova</a:t>
            </a:r>
            <a:r>
              <a:rPr lang="en-US" dirty="0">
                <a:latin typeface="Comic Sans MS" charset="0"/>
                <a:cs typeface="Comic Sans MS" charset="0"/>
              </a:rPr>
              <a:t>/</a:t>
            </a:r>
            <a:r>
              <a:rPr lang="en-US" dirty="0" err="1">
                <a:latin typeface="Comic Sans MS" charset="0"/>
                <a:cs typeface="Comic Sans MS" charset="0"/>
              </a:rPr>
              <a:t>esame</a:t>
            </a:r>
            <a:r>
              <a:rPr lang="en-US" dirty="0">
                <a:latin typeface="Comic Sans MS" charset="0"/>
                <a:cs typeface="Comic Sans MS" charset="0"/>
              </a:rPr>
              <a:t>, </a:t>
            </a:r>
            <a:r>
              <a:rPr lang="en-US" dirty="0" err="1">
                <a:latin typeface="Comic Sans MS" charset="0"/>
                <a:cs typeface="Comic Sans MS" charset="0"/>
              </a:rPr>
              <a:t>sia</a:t>
            </a:r>
            <a:r>
              <a:rPr lang="en-US" dirty="0">
                <a:latin typeface="Comic Sans MS" charset="0"/>
                <a:cs typeface="Comic Sans MS" charset="0"/>
              </a:rPr>
              <a:t> </a:t>
            </a:r>
            <a:r>
              <a:rPr lang="en-US" dirty="0" err="1">
                <a:latin typeface="Comic Sans MS" charset="0"/>
                <a:cs typeface="Comic Sans MS" charset="0"/>
              </a:rPr>
              <a:t>sull’insegnamento</a:t>
            </a:r>
            <a:r>
              <a:rPr lang="en-US" dirty="0">
                <a:latin typeface="Comic Sans MS" charset="0"/>
                <a:cs typeface="Comic Sans MS" charset="0"/>
              </a:rPr>
              <a:t> (</a:t>
            </a:r>
            <a:r>
              <a:rPr lang="en-US" dirty="0" err="1">
                <a:latin typeface="Comic Sans MS" charset="0"/>
                <a:cs typeface="Comic Sans MS" charset="0"/>
              </a:rPr>
              <a:t>aspetto</a:t>
            </a:r>
            <a:r>
              <a:rPr lang="en-US" dirty="0">
                <a:latin typeface="Comic Sans MS" charset="0"/>
                <a:cs typeface="Comic Sans MS" charset="0"/>
              </a:rPr>
              <a:t> </a:t>
            </a:r>
            <a:r>
              <a:rPr lang="en-US" dirty="0" err="1">
                <a:latin typeface="Comic Sans MS" charset="0"/>
                <a:cs typeface="Comic Sans MS" charset="0"/>
              </a:rPr>
              <a:t>educativo</a:t>
            </a:r>
            <a:r>
              <a:rPr lang="en-US" dirty="0">
                <a:latin typeface="Comic Sans MS" charset="0"/>
                <a:cs typeface="Comic Sans MS" charset="0"/>
              </a:rPr>
              <a:t>-</a:t>
            </a:r>
            <a:r>
              <a:rPr lang="en-US" i="1" dirty="0">
                <a:latin typeface="Comic Sans MS" charset="0"/>
                <a:cs typeface="Comic Sans MS" charset="0"/>
              </a:rPr>
              <a:t>backwash effect</a:t>
            </a:r>
            <a:r>
              <a:rPr lang="en-US" dirty="0">
                <a:latin typeface="Comic Sans MS" charset="0"/>
                <a:cs typeface="Comic Sans MS" charset="0"/>
              </a:rPr>
              <a:t>), </a:t>
            </a:r>
            <a:r>
              <a:rPr lang="en-US" dirty="0" smtClean="0">
                <a:latin typeface="Comic Sans MS" charset="0"/>
                <a:cs typeface="Comic Sans MS" charset="0"/>
              </a:rPr>
              <a:t> </a:t>
            </a:r>
            <a:r>
              <a:rPr lang="en-US" dirty="0" err="1">
                <a:latin typeface="Comic Sans MS" charset="0"/>
                <a:cs typeface="Comic Sans MS" charset="0"/>
              </a:rPr>
              <a:t>sia</a:t>
            </a:r>
            <a:r>
              <a:rPr lang="en-US" dirty="0">
                <a:latin typeface="Comic Sans MS" charset="0"/>
                <a:cs typeface="Comic Sans MS" charset="0"/>
              </a:rPr>
              <a:t> </a:t>
            </a:r>
            <a:r>
              <a:rPr lang="en-US" dirty="0" err="1">
                <a:latin typeface="Comic Sans MS" charset="0"/>
                <a:cs typeface="Comic Sans MS" charset="0"/>
              </a:rPr>
              <a:t>sulla</a:t>
            </a:r>
            <a:r>
              <a:rPr lang="en-US" dirty="0">
                <a:latin typeface="Comic Sans MS" charset="0"/>
                <a:cs typeface="Comic Sans MS" charset="0"/>
              </a:rPr>
              <a:t> </a:t>
            </a:r>
            <a:r>
              <a:rPr lang="en-US" dirty="0" err="1">
                <a:latin typeface="Comic Sans MS" charset="0"/>
                <a:cs typeface="Comic Sans MS" charset="0"/>
              </a:rPr>
              <a:t>società</a:t>
            </a:r>
            <a:r>
              <a:rPr lang="en-US" dirty="0">
                <a:latin typeface="Comic Sans MS" charset="0"/>
                <a:cs typeface="Comic Sans MS" charset="0"/>
              </a:rPr>
              <a:t> (</a:t>
            </a:r>
            <a:r>
              <a:rPr lang="en-US" dirty="0" err="1">
                <a:latin typeface="Comic Sans MS" charset="0"/>
                <a:cs typeface="Comic Sans MS" charset="0"/>
              </a:rPr>
              <a:t>aspetto</a:t>
            </a:r>
            <a:r>
              <a:rPr lang="en-US" dirty="0">
                <a:latin typeface="Comic Sans MS" charset="0"/>
                <a:cs typeface="Comic Sans MS" charset="0"/>
              </a:rPr>
              <a:t> </a:t>
            </a:r>
            <a:r>
              <a:rPr lang="en-US" dirty="0" err="1">
                <a:latin typeface="Comic Sans MS" charset="0"/>
                <a:cs typeface="Comic Sans MS" charset="0"/>
              </a:rPr>
              <a:t>sociale-</a:t>
            </a:r>
            <a:r>
              <a:rPr lang="en-US" i="1" dirty="0" err="1">
                <a:latin typeface="Comic Sans MS" charset="0"/>
                <a:cs typeface="Comic Sans MS" charset="0"/>
              </a:rPr>
              <a:t>washback</a:t>
            </a:r>
            <a:r>
              <a:rPr lang="en-US" i="1" dirty="0">
                <a:latin typeface="Comic Sans MS" charset="0"/>
                <a:cs typeface="Comic Sans MS" charset="0"/>
              </a:rPr>
              <a:t> effect</a:t>
            </a:r>
            <a:r>
              <a:rPr lang="en-US" dirty="0">
                <a:latin typeface="Comic Sans MS" charset="0"/>
                <a:cs typeface="Comic Sans MS" charset="0"/>
              </a:rPr>
              <a:t>). Le </a:t>
            </a:r>
            <a:r>
              <a:rPr lang="en-US" dirty="0" err="1">
                <a:latin typeface="Comic Sans MS" charset="0"/>
                <a:cs typeface="Comic Sans MS" charset="0"/>
              </a:rPr>
              <a:t>conseguenze</a:t>
            </a:r>
            <a:r>
              <a:rPr lang="en-US" dirty="0">
                <a:latin typeface="Comic Sans MS" charset="0"/>
                <a:cs typeface="Comic Sans MS" charset="0"/>
              </a:rPr>
              <a:t> </a:t>
            </a:r>
            <a:r>
              <a:rPr lang="en-US" dirty="0" err="1">
                <a:latin typeface="Comic Sans MS" charset="0"/>
                <a:cs typeface="Comic Sans MS" charset="0"/>
              </a:rPr>
              <a:t>possono</a:t>
            </a:r>
            <a:r>
              <a:rPr lang="en-US" dirty="0">
                <a:latin typeface="Comic Sans MS" charset="0"/>
                <a:cs typeface="Comic Sans MS" charset="0"/>
              </a:rPr>
              <a:t> </a:t>
            </a:r>
            <a:r>
              <a:rPr lang="en-US" dirty="0" err="1">
                <a:latin typeface="Comic Sans MS" charset="0"/>
                <a:cs typeface="Comic Sans MS" charset="0"/>
              </a:rPr>
              <a:t>essere</a:t>
            </a:r>
            <a:r>
              <a:rPr lang="en-US" dirty="0">
                <a:latin typeface="Comic Sans MS" charset="0"/>
                <a:cs typeface="Comic Sans MS" charset="0"/>
              </a:rPr>
              <a:t> </a:t>
            </a:r>
            <a:r>
              <a:rPr lang="en-US" dirty="0" err="1">
                <a:latin typeface="Comic Sans MS" charset="0"/>
                <a:cs typeface="Comic Sans MS" charset="0"/>
              </a:rPr>
              <a:t>sia</a:t>
            </a:r>
            <a:r>
              <a:rPr lang="en-US" dirty="0">
                <a:latin typeface="Comic Sans MS" charset="0"/>
                <a:cs typeface="Comic Sans MS" charset="0"/>
              </a:rPr>
              <a:t> positive </a:t>
            </a:r>
            <a:r>
              <a:rPr lang="en-US" dirty="0" err="1">
                <a:latin typeface="Comic Sans MS" charset="0"/>
                <a:cs typeface="Comic Sans MS" charset="0"/>
              </a:rPr>
              <a:t>sia</a:t>
            </a:r>
            <a:r>
              <a:rPr lang="en-US" dirty="0">
                <a:latin typeface="Comic Sans MS" charset="0"/>
                <a:cs typeface="Comic Sans MS" charset="0"/>
              </a:rPr>
              <a:t> negative.</a:t>
            </a:r>
          </a:p>
          <a:p>
            <a:pPr eaLnBrk="1" hangingPunct="1">
              <a:spcBef>
                <a:spcPct val="50000"/>
              </a:spcBef>
            </a:pPr>
            <a:endParaRPr lang="en-US" dirty="0" smtClean="0">
              <a:latin typeface="Comic Sans MS" charset="0"/>
              <a:cs typeface="Comic Sans MS" charset="0"/>
            </a:endParaRPr>
          </a:p>
          <a:p>
            <a:pPr eaLnBrk="1" hangingPunct="1">
              <a:spcBef>
                <a:spcPct val="50000"/>
              </a:spcBef>
            </a:pPr>
            <a:r>
              <a:rPr lang="en-US" dirty="0" smtClean="0">
                <a:latin typeface="Comic Sans MS" charset="0"/>
                <a:cs typeface="Comic Sans MS" charset="0"/>
              </a:rPr>
              <a:t>Il </a:t>
            </a:r>
            <a:r>
              <a:rPr lang="en-US" dirty="0" err="1" smtClean="0">
                <a:latin typeface="Comic Sans MS" charset="0"/>
                <a:cs typeface="Comic Sans MS" charset="0"/>
              </a:rPr>
              <a:t>concetto</a:t>
            </a:r>
            <a:r>
              <a:rPr lang="en-US" dirty="0" smtClean="0">
                <a:latin typeface="Comic Sans MS" charset="0"/>
                <a:cs typeface="Comic Sans MS" charset="0"/>
              </a:rPr>
              <a:t> di </a:t>
            </a:r>
            <a:r>
              <a:rPr lang="en-US" dirty="0" err="1" smtClean="0">
                <a:latin typeface="Comic Sans MS" charset="0"/>
                <a:cs typeface="Comic Sans MS" charset="0"/>
              </a:rPr>
              <a:t>impatto</a:t>
            </a:r>
            <a:r>
              <a:rPr lang="en-US" dirty="0" smtClean="0">
                <a:latin typeface="Comic Sans MS" charset="0"/>
                <a:cs typeface="Comic Sans MS" charset="0"/>
              </a:rPr>
              <a:t> </a:t>
            </a:r>
            <a:r>
              <a:rPr lang="en-US" dirty="0" err="1" smtClean="0">
                <a:latin typeface="Comic Sans MS" charset="0"/>
                <a:cs typeface="Comic Sans MS" charset="0"/>
              </a:rPr>
              <a:t>è</a:t>
            </a:r>
            <a:r>
              <a:rPr lang="en-US" dirty="0" smtClean="0">
                <a:latin typeface="Comic Sans MS" charset="0"/>
                <a:cs typeface="Comic Sans MS" charset="0"/>
              </a:rPr>
              <a:t> </a:t>
            </a:r>
            <a:r>
              <a:rPr lang="en-US" dirty="0" err="1" smtClean="0">
                <a:latin typeface="Comic Sans MS" charset="0"/>
                <a:cs typeface="Comic Sans MS" charset="0"/>
              </a:rPr>
              <a:t>considerato</a:t>
            </a:r>
            <a:r>
              <a:rPr lang="en-US" dirty="0" smtClean="0">
                <a:latin typeface="Comic Sans MS" charset="0"/>
                <a:cs typeface="Comic Sans MS" charset="0"/>
              </a:rPr>
              <a:t> parte del </a:t>
            </a:r>
            <a:r>
              <a:rPr lang="en-US" dirty="0" err="1" smtClean="0">
                <a:latin typeface="Comic Sans MS" charset="0"/>
                <a:cs typeface="Comic Sans MS" charset="0"/>
              </a:rPr>
              <a:t>processo</a:t>
            </a:r>
            <a:r>
              <a:rPr lang="en-US" dirty="0" smtClean="0">
                <a:latin typeface="Comic Sans MS" charset="0"/>
                <a:cs typeface="Comic Sans MS" charset="0"/>
              </a:rPr>
              <a:t> di </a:t>
            </a:r>
            <a:r>
              <a:rPr lang="en-US" dirty="0" err="1" smtClean="0">
                <a:latin typeface="Comic Sans MS" charset="0"/>
                <a:cs typeface="Comic Sans MS" charset="0"/>
              </a:rPr>
              <a:t>validazione</a:t>
            </a:r>
            <a:endParaRPr lang="en-US" dirty="0" smtClean="0">
              <a:latin typeface="Comic Sans MS" charset="0"/>
              <a:cs typeface="Comic Sans MS" charset="0"/>
            </a:endParaRPr>
          </a:p>
          <a:p>
            <a:pPr eaLnBrk="1" hangingPunct="1">
              <a:spcBef>
                <a:spcPct val="50000"/>
              </a:spcBef>
            </a:pPr>
            <a:endParaRPr lang="en-US" sz="3200" dirty="0">
              <a:solidFill>
                <a:schemeClr val="accent2"/>
              </a:solidFill>
              <a:latin typeface="Arial" charset="0"/>
            </a:endParaRPr>
          </a:p>
          <a:p>
            <a:pPr eaLnBrk="1" hangingPunct="1">
              <a:spcBef>
                <a:spcPct val="50000"/>
              </a:spcBef>
            </a:pPr>
            <a:endParaRPr lang="en-US" sz="3200" dirty="0">
              <a:latin typeface="Arial" charset="0"/>
            </a:endParaRPr>
          </a:p>
          <a:p>
            <a:pPr eaLnBrk="1" hangingPunct="1">
              <a:spcBef>
                <a:spcPct val="50000"/>
              </a:spcBef>
            </a:pPr>
            <a:r>
              <a:rPr lang="en-US" dirty="0">
                <a:latin typeface="Arial" charset="0"/>
              </a:rPr>
              <a:t> </a:t>
            </a:r>
            <a:endParaRPr lang="en-GB" dirty="0">
              <a:latin typeface="Arial" charset="0"/>
            </a:endParaRPr>
          </a:p>
        </p:txBody>
      </p:sp>
    </p:spTree>
    <p:extLst>
      <p:ext uri="{BB962C8B-B14F-4D97-AF65-F5344CB8AC3E}">
        <p14:creationId xmlns:p14="http://schemas.microsoft.com/office/powerpoint/2010/main" val="21394086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85800" y="560759"/>
            <a:ext cx="7772400" cy="1143000"/>
          </a:xfrm>
        </p:spPr>
        <p:txBody>
          <a:bodyPr/>
          <a:lstStyle/>
          <a:p>
            <a:r>
              <a:rPr lang="it-IT" sz="3200" dirty="0" smtClean="0">
                <a:latin typeface="Comic Sans MS" charset="0"/>
              </a:rPr>
              <a:t>Questa presentazione in 5 punti</a:t>
            </a:r>
            <a:endParaRPr lang="it-IT" sz="3200" dirty="0">
              <a:latin typeface="Comic Sans MS" charset="0"/>
            </a:endParaRPr>
          </a:p>
        </p:txBody>
      </p:sp>
      <p:sp>
        <p:nvSpPr>
          <p:cNvPr id="26626" name="Rectangle 3"/>
          <p:cNvSpPr>
            <a:spLocks noGrp="1" noChangeArrowheads="1"/>
          </p:cNvSpPr>
          <p:nvPr>
            <p:ph type="body" idx="1"/>
          </p:nvPr>
        </p:nvSpPr>
        <p:spPr>
          <a:xfrm>
            <a:off x="685800" y="1700808"/>
            <a:ext cx="7772400" cy="4114800"/>
          </a:xfrm>
        </p:spPr>
        <p:txBody>
          <a:bodyPr>
            <a:normAutofit fontScale="77500" lnSpcReduction="20000"/>
          </a:bodyPr>
          <a:lstStyle/>
          <a:p>
            <a:endParaRPr lang="it-IT" sz="2400" dirty="0">
              <a:latin typeface="Comic Sans MS" charset="0"/>
            </a:endParaRPr>
          </a:p>
          <a:p>
            <a:r>
              <a:rPr lang="it-IT" sz="2400" dirty="0" smtClean="0">
                <a:latin typeface="Comic Sans MS" charset="0"/>
              </a:rPr>
              <a:t>Verifica, valutazione, test/prova</a:t>
            </a:r>
          </a:p>
          <a:p>
            <a:endParaRPr lang="it-IT" sz="2400" dirty="0">
              <a:latin typeface="Comic Sans MS" charset="0"/>
            </a:endParaRPr>
          </a:p>
          <a:p>
            <a:r>
              <a:rPr lang="it-IT" sz="2400" dirty="0" smtClean="0">
                <a:latin typeface="Comic Sans MS" charset="0"/>
              </a:rPr>
              <a:t>Qualità nella valutazione linguistica</a:t>
            </a:r>
          </a:p>
          <a:p>
            <a:pPr marL="0" indent="0">
              <a:buNone/>
            </a:pPr>
            <a:endParaRPr lang="it-IT" sz="2400" dirty="0">
              <a:latin typeface="Comic Sans MS" charset="0"/>
            </a:endParaRPr>
          </a:p>
          <a:p>
            <a:r>
              <a:rPr lang="it-IT" sz="2400" dirty="0" smtClean="0">
                <a:latin typeface="Comic Sans MS" charset="0"/>
              </a:rPr>
              <a:t>Comprensione della Lettura –  quadro di riferimento  (Khalifa &amp; </a:t>
            </a:r>
            <a:r>
              <a:rPr lang="it-IT" sz="2400" dirty="0" err="1" smtClean="0">
                <a:latin typeface="Comic Sans MS" charset="0"/>
              </a:rPr>
              <a:t>Weir</a:t>
            </a:r>
            <a:r>
              <a:rPr lang="it-IT" sz="2400" dirty="0" smtClean="0">
                <a:latin typeface="Comic Sans MS" charset="0"/>
              </a:rPr>
              <a:t> 2009)  </a:t>
            </a:r>
          </a:p>
          <a:p>
            <a:endParaRPr lang="it-IT" sz="2400" dirty="0" smtClean="0">
              <a:latin typeface="Comic Sans MS" charset="0"/>
            </a:endParaRPr>
          </a:p>
          <a:p>
            <a:r>
              <a:rPr lang="it-IT" sz="2400" dirty="0" smtClean="0">
                <a:latin typeface="Comic Sans MS" charset="0"/>
              </a:rPr>
              <a:t>Prove INVALSI – Linee Guida Nazionali - Quadro di riferimento della prova di italiano - scuola secondaria di primo grado</a:t>
            </a:r>
          </a:p>
          <a:p>
            <a:endParaRPr lang="it-IT" sz="2400" dirty="0" smtClean="0">
              <a:latin typeface="Comic Sans MS" charset="0"/>
            </a:endParaRPr>
          </a:p>
          <a:p>
            <a:r>
              <a:rPr lang="it-IT" sz="2400" dirty="0">
                <a:latin typeface="Comic Sans MS" charset="0"/>
              </a:rPr>
              <a:t>Rapporto/collegamento fra valutazione esterna e </a:t>
            </a:r>
            <a:r>
              <a:rPr lang="it-IT" sz="2400" dirty="0" smtClean="0">
                <a:latin typeface="Comic Sans MS" charset="0"/>
              </a:rPr>
              <a:t>insegnamento - </a:t>
            </a:r>
            <a:r>
              <a:rPr lang="it-IT" sz="2400" dirty="0">
                <a:latin typeface="Comic Sans MS" charset="0"/>
              </a:rPr>
              <a:t>o</a:t>
            </a:r>
            <a:r>
              <a:rPr lang="it-IT" sz="2400" dirty="0" smtClean="0">
                <a:latin typeface="Comic Sans MS" charset="0"/>
              </a:rPr>
              <a:t>pportunità o meno di garantire una formazione degli insegnanti in valutazione, soprattutto in prospettiva linguistica</a:t>
            </a:r>
            <a:endParaRPr lang="it-IT" sz="2400" dirty="0">
              <a:latin typeface="Comic Sans MS" charset="0"/>
            </a:endParaRPr>
          </a:p>
          <a:p>
            <a:endParaRPr lang="it-IT" sz="2400" dirty="0" smtClean="0">
              <a:latin typeface="Comic Sans MS" charset="0"/>
            </a:endParaRPr>
          </a:p>
          <a:p>
            <a:endParaRPr lang="it-IT" sz="2400" dirty="0">
              <a:latin typeface="Comic Sans MS" charset="0"/>
            </a:endParaRPr>
          </a:p>
          <a:p>
            <a:pPr marL="0" indent="0">
              <a:buNone/>
            </a:pPr>
            <a:endParaRPr lang="it-IT" sz="2800" dirty="0">
              <a:latin typeface="Comic Sans MS" charset="0"/>
            </a:endParaRPr>
          </a:p>
        </p:txBody>
      </p:sp>
    </p:spTree>
    <p:extLst>
      <p:ext uri="{BB962C8B-B14F-4D97-AF65-F5344CB8AC3E}">
        <p14:creationId xmlns:p14="http://schemas.microsoft.com/office/powerpoint/2010/main" val="18388235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685800" y="838200"/>
            <a:ext cx="7772400" cy="1143000"/>
          </a:xfrm>
        </p:spPr>
        <p:txBody>
          <a:bodyPr>
            <a:normAutofit/>
          </a:bodyPr>
          <a:lstStyle/>
          <a:p>
            <a:r>
              <a:rPr lang="it-IT" sz="3200" dirty="0" smtClean="0">
                <a:latin typeface="Comic Sans MS" charset="0"/>
                <a:ea typeface="MS PGothic" charset="0"/>
              </a:rPr>
              <a:t>Comprensione della lettura: possibile quadro di riferimento</a:t>
            </a:r>
            <a:endParaRPr lang="it-IT" sz="3200" dirty="0">
              <a:latin typeface="Comic Sans MS" charset="0"/>
              <a:ea typeface="MS PGothic" charset="0"/>
            </a:endParaRPr>
          </a:p>
        </p:txBody>
      </p:sp>
    </p:spTree>
    <p:extLst>
      <p:ext uri="{BB962C8B-B14F-4D97-AF65-F5344CB8AC3E}">
        <p14:creationId xmlns:p14="http://schemas.microsoft.com/office/powerpoint/2010/main" val="28813003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it-IT" sz="2800" dirty="0" smtClean="0"/>
              <a:t>A </a:t>
            </a:r>
            <a:r>
              <a:rPr lang="it-IT" sz="2800" dirty="0" err="1" smtClean="0"/>
              <a:t>framework</a:t>
            </a:r>
            <a:r>
              <a:rPr lang="it-IT" sz="2800" dirty="0" smtClean="0"/>
              <a:t> for </a:t>
            </a:r>
            <a:r>
              <a:rPr lang="it-IT" sz="2800" dirty="0" err="1" smtClean="0"/>
              <a:t>conceptualising</a:t>
            </a:r>
            <a:r>
              <a:rPr lang="it-IT" sz="2800" dirty="0" smtClean="0"/>
              <a:t> </a:t>
            </a:r>
            <a:r>
              <a:rPr lang="it-IT" sz="2800" dirty="0" err="1" smtClean="0"/>
              <a:t>reading</a:t>
            </a:r>
            <a:r>
              <a:rPr lang="it-IT" sz="2800" dirty="0" smtClean="0"/>
              <a:t> test </a:t>
            </a:r>
            <a:r>
              <a:rPr lang="it-IT" sz="2800" dirty="0" err="1" smtClean="0"/>
              <a:t>validity</a:t>
            </a:r>
            <a:r>
              <a:rPr lang="it-IT" sz="2800" dirty="0" smtClean="0"/>
              <a:t> (</a:t>
            </a:r>
            <a:r>
              <a:rPr lang="it-IT" sz="2400" dirty="0" err="1" smtClean="0"/>
              <a:t>adapted</a:t>
            </a:r>
            <a:r>
              <a:rPr lang="it-IT" sz="2400" dirty="0" smtClean="0"/>
              <a:t> from </a:t>
            </a:r>
            <a:r>
              <a:rPr lang="it-IT" sz="2400" dirty="0" err="1" smtClean="0"/>
              <a:t>Weir</a:t>
            </a:r>
            <a:r>
              <a:rPr lang="it-IT" sz="2400" dirty="0" smtClean="0"/>
              <a:t> 2005)</a:t>
            </a:r>
            <a:endParaRPr lang="it-IT" sz="2800" dirty="0"/>
          </a:p>
        </p:txBody>
      </p:sp>
      <p:grpSp>
        <p:nvGrpSpPr>
          <p:cNvPr id="7" name="Gruppo 6"/>
          <p:cNvGrpSpPr/>
          <p:nvPr/>
        </p:nvGrpSpPr>
        <p:grpSpPr>
          <a:xfrm>
            <a:off x="1547664" y="1600200"/>
            <a:ext cx="6048672" cy="4925144"/>
            <a:chOff x="0" y="0"/>
            <a:chExt cx="5929652" cy="5945841"/>
          </a:xfrm>
        </p:grpSpPr>
        <p:sp>
          <p:nvSpPr>
            <p:cNvPr id="8" name="Casella di testo 172"/>
            <p:cNvSpPr txBox="1">
              <a:spLocks noChangeArrowheads="1"/>
            </p:cNvSpPr>
            <p:nvPr/>
          </p:nvSpPr>
          <p:spPr bwMode="auto">
            <a:xfrm>
              <a:off x="2743200" y="133350"/>
              <a:ext cx="107315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Physical/ph</a:t>
              </a:r>
              <a:r>
                <a:rPr lang="it-IT" sz="900" spc="-5">
                  <a:effectLst/>
                  <a:latin typeface="Calibri" panose="020F0502020204030204" pitchFamily="34" charset="0"/>
                  <a:ea typeface="Times New Roman" panose="02020603050405020304" pitchFamily="18" charset="0"/>
                  <a:cs typeface="Calibri" panose="020F0502020204030204" pitchFamily="34" charset="0"/>
                </a:rPr>
                <a:t>y</a:t>
              </a:r>
              <a:r>
                <a:rPr lang="it-IT" sz="900">
                  <a:effectLst/>
                  <a:latin typeface="Calibri" panose="020F0502020204030204" pitchFamily="34" charset="0"/>
                  <a:ea typeface="Times New Roman" panose="02020603050405020304" pitchFamily="18" charset="0"/>
                  <a:cs typeface="Calibri" panose="020F0502020204030204" pitchFamily="34" charset="0"/>
                </a:rPr>
                <a:t>siological</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Casella di testo 171"/>
            <p:cNvSpPr txBox="1">
              <a:spLocks noChangeArrowheads="1"/>
            </p:cNvSpPr>
            <p:nvPr/>
          </p:nvSpPr>
          <p:spPr bwMode="auto">
            <a:xfrm>
              <a:off x="2743200" y="257175"/>
              <a:ext cx="67945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Psycho</a:t>
              </a:r>
              <a:r>
                <a:rPr lang="it-IT" sz="900" spc="-5">
                  <a:effectLst/>
                  <a:latin typeface="Calibri" panose="020F0502020204030204" pitchFamily="34" charset="0"/>
                  <a:ea typeface="Times New Roman" panose="02020603050405020304" pitchFamily="18" charset="0"/>
                  <a:cs typeface="Calibri" panose="020F0502020204030204" pitchFamily="34" charset="0"/>
                </a:rPr>
                <a:t>l</a:t>
              </a:r>
              <a:r>
                <a:rPr lang="it-IT" sz="900">
                  <a:effectLst/>
                  <a:latin typeface="Calibri" panose="020F0502020204030204" pitchFamily="34" charset="0"/>
                  <a:ea typeface="Times New Roman" panose="02020603050405020304" pitchFamily="18" charset="0"/>
                  <a:cs typeface="Calibri" panose="020F0502020204030204" pitchFamily="34" charset="0"/>
                </a:rPr>
                <a:t>ogical</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Casella di testo 170"/>
            <p:cNvSpPr txBox="1">
              <a:spLocks noChangeArrowheads="1"/>
            </p:cNvSpPr>
            <p:nvPr/>
          </p:nvSpPr>
          <p:spPr bwMode="auto">
            <a:xfrm>
              <a:off x="2743200" y="390525"/>
              <a:ext cx="61087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Experiential</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1" name="Gruppo 10"/>
            <p:cNvGrpSpPr>
              <a:grpSpLocks/>
            </p:cNvGrpSpPr>
            <p:nvPr/>
          </p:nvGrpSpPr>
          <p:grpSpPr bwMode="auto">
            <a:xfrm>
              <a:off x="2676525" y="0"/>
              <a:ext cx="3162935" cy="526415"/>
              <a:chOff x="5098" y="2448"/>
              <a:chExt cx="4981" cy="829"/>
            </a:xfrm>
          </p:grpSpPr>
          <p:sp>
            <p:nvSpPr>
              <p:cNvPr id="167" name="Freeform 10"/>
              <p:cNvSpPr>
                <a:spLocks noChangeArrowheads="1"/>
              </p:cNvSpPr>
              <p:nvPr/>
            </p:nvSpPr>
            <p:spPr bwMode="auto">
              <a:xfrm>
                <a:off x="9967" y="2457"/>
                <a:ext cx="103"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68" name="Freeform 11"/>
              <p:cNvSpPr>
                <a:spLocks noChangeArrowheads="1"/>
              </p:cNvSpPr>
              <p:nvPr/>
            </p:nvSpPr>
            <p:spPr bwMode="auto">
              <a:xfrm>
                <a:off x="5108" y="2457"/>
                <a:ext cx="101" cy="200"/>
              </a:xfrm>
              <a:custGeom>
                <a:avLst/>
                <a:gdLst>
                  <a:gd name="T0" fmla="*/ 0 w 101"/>
                  <a:gd name="T1" fmla="*/ 200 h 200"/>
                  <a:gd name="T2" fmla="*/ 0 w 101"/>
                  <a:gd name="T3" fmla="*/ 0 h 200"/>
                  <a:gd name="T4" fmla="*/ 101 w 101"/>
                  <a:gd name="T5" fmla="*/ 0 h 200"/>
                  <a:gd name="T6" fmla="*/ 101 w 101"/>
                  <a:gd name="T7" fmla="*/ 200 h 200"/>
                  <a:gd name="T8" fmla="*/ 0 w 101"/>
                  <a:gd name="T9" fmla="*/ 200 h 200"/>
                </a:gdLst>
                <a:ahLst/>
                <a:cxnLst>
                  <a:cxn ang="0">
                    <a:pos x="T0" y="T1"/>
                  </a:cxn>
                  <a:cxn ang="0">
                    <a:pos x="T2" y="T3"/>
                  </a:cxn>
                  <a:cxn ang="0">
                    <a:pos x="T4" y="T5"/>
                  </a:cxn>
                  <a:cxn ang="0">
                    <a:pos x="T6" y="T7"/>
                  </a:cxn>
                  <a:cxn ang="0">
                    <a:pos x="T8" y="T9"/>
                  </a:cxn>
                </a:cxnLst>
                <a:rect l="0" t="0" r="r" b="b"/>
                <a:pathLst>
                  <a:path w="101" h="200">
                    <a:moveTo>
                      <a:pt x="0" y="200"/>
                    </a:moveTo>
                    <a:lnTo>
                      <a:pt x="0" y="0"/>
                    </a:lnTo>
                    <a:lnTo>
                      <a:pt x="101" y="0"/>
                    </a:lnTo>
                    <a:lnTo>
                      <a:pt x="101"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69" name="Freeform 12"/>
              <p:cNvSpPr>
                <a:spLocks noChangeArrowheads="1"/>
              </p:cNvSpPr>
              <p:nvPr/>
            </p:nvSpPr>
            <p:spPr bwMode="auto">
              <a:xfrm>
                <a:off x="5210" y="2457"/>
                <a:ext cx="4756" cy="200"/>
              </a:xfrm>
              <a:custGeom>
                <a:avLst/>
                <a:gdLst>
                  <a:gd name="T0" fmla="*/ 0 w 4756"/>
                  <a:gd name="T1" fmla="*/ 0 h 200"/>
                  <a:gd name="T2" fmla="*/ 0 w 4756"/>
                  <a:gd name="T3" fmla="*/ 200 h 200"/>
                  <a:gd name="T4" fmla="*/ 4756 w 4756"/>
                  <a:gd name="T5" fmla="*/ 200 h 200"/>
                  <a:gd name="T6" fmla="*/ 4756 w 4756"/>
                  <a:gd name="T7" fmla="*/ 0 h 200"/>
                  <a:gd name="T8" fmla="*/ 0 w 4756"/>
                  <a:gd name="T9" fmla="*/ 0 h 200"/>
                </a:gdLst>
                <a:ahLst/>
                <a:cxnLst>
                  <a:cxn ang="0">
                    <a:pos x="T0" y="T1"/>
                  </a:cxn>
                  <a:cxn ang="0">
                    <a:pos x="T2" y="T3"/>
                  </a:cxn>
                  <a:cxn ang="0">
                    <a:pos x="T4" y="T5"/>
                  </a:cxn>
                  <a:cxn ang="0">
                    <a:pos x="T6" y="T7"/>
                  </a:cxn>
                  <a:cxn ang="0">
                    <a:pos x="T8" y="T9"/>
                  </a:cxn>
                </a:cxnLst>
                <a:rect l="0" t="0" r="r" b="b"/>
                <a:pathLst>
                  <a:path w="4756" h="200">
                    <a:moveTo>
                      <a:pt x="0" y="0"/>
                    </a:moveTo>
                    <a:lnTo>
                      <a:pt x="0" y="200"/>
                    </a:lnTo>
                    <a:lnTo>
                      <a:pt x="4756" y="200"/>
                    </a:lnTo>
                    <a:lnTo>
                      <a:pt x="4756"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70" name="Freeform 13"/>
              <p:cNvSpPr>
                <a:spLocks/>
              </p:cNvSpPr>
              <p:nvPr/>
            </p:nvSpPr>
            <p:spPr bwMode="auto">
              <a:xfrm>
                <a:off x="5103" y="2448"/>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1" name="Freeform 14"/>
              <p:cNvSpPr>
                <a:spLocks/>
              </p:cNvSpPr>
              <p:nvPr/>
            </p:nvSpPr>
            <p:spPr bwMode="auto">
              <a:xfrm>
                <a:off x="5098" y="2452"/>
                <a:ext cx="4981" cy="0"/>
              </a:xfrm>
              <a:custGeom>
                <a:avLst/>
                <a:gdLst>
                  <a:gd name="T0" fmla="*/ 0 w 4981"/>
                  <a:gd name="T1" fmla="*/ 0 h 21600"/>
                  <a:gd name="T2" fmla="*/ 4981 w 4981"/>
                  <a:gd name="T3" fmla="*/ 0 h 21600"/>
                </a:gdLst>
                <a:ahLst/>
                <a:cxnLst>
                  <a:cxn ang="0">
                    <a:pos x="T0" y="T1"/>
                  </a:cxn>
                  <a:cxn ang="0">
                    <a:pos x="T2" y="T3"/>
                  </a:cxn>
                </a:cxnLst>
                <a:rect l="0" t="0" r="r" b="b"/>
                <a:pathLst>
                  <a:path w="4981" h="21600">
                    <a:moveTo>
                      <a:pt x="0" y="0"/>
                    </a:moveTo>
                    <a:lnTo>
                      <a:pt x="4981"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2" name="Freeform 15"/>
              <p:cNvSpPr>
                <a:spLocks/>
              </p:cNvSpPr>
              <p:nvPr/>
            </p:nvSpPr>
            <p:spPr bwMode="auto">
              <a:xfrm>
                <a:off x="10075" y="2448"/>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3" name="Freeform 16"/>
              <p:cNvSpPr>
                <a:spLocks/>
              </p:cNvSpPr>
              <p:nvPr/>
            </p:nvSpPr>
            <p:spPr bwMode="auto">
              <a:xfrm>
                <a:off x="5103" y="2457"/>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4" name="Freeform 17"/>
              <p:cNvSpPr>
                <a:spLocks/>
              </p:cNvSpPr>
              <p:nvPr/>
            </p:nvSpPr>
            <p:spPr bwMode="auto">
              <a:xfrm>
                <a:off x="10075" y="2457"/>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5" name="Freeform 18"/>
              <p:cNvSpPr>
                <a:spLocks/>
              </p:cNvSpPr>
              <p:nvPr/>
            </p:nvSpPr>
            <p:spPr bwMode="auto">
              <a:xfrm>
                <a:off x="5098" y="2662"/>
                <a:ext cx="4981" cy="0"/>
              </a:xfrm>
              <a:custGeom>
                <a:avLst/>
                <a:gdLst>
                  <a:gd name="T0" fmla="*/ 0 w 4981"/>
                  <a:gd name="T1" fmla="*/ 0 h 21600"/>
                  <a:gd name="T2" fmla="*/ 4981 w 4981"/>
                  <a:gd name="T3" fmla="*/ 0 h 21600"/>
                </a:gdLst>
                <a:ahLst/>
                <a:cxnLst>
                  <a:cxn ang="0">
                    <a:pos x="T0" y="T1"/>
                  </a:cxn>
                  <a:cxn ang="0">
                    <a:pos x="T2" y="T3"/>
                  </a:cxn>
                </a:cxnLst>
                <a:rect l="0" t="0" r="r" b="b"/>
                <a:pathLst>
                  <a:path w="4981" h="21600">
                    <a:moveTo>
                      <a:pt x="0" y="0"/>
                    </a:moveTo>
                    <a:lnTo>
                      <a:pt x="4981"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6" name="Freeform 19"/>
              <p:cNvSpPr>
                <a:spLocks/>
              </p:cNvSpPr>
              <p:nvPr/>
            </p:nvSpPr>
            <p:spPr bwMode="auto">
              <a:xfrm>
                <a:off x="5103" y="2667"/>
                <a:ext cx="0" cy="610"/>
              </a:xfrm>
              <a:custGeom>
                <a:avLst/>
                <a:gdLst>
                  <a:gd name="T0" fmla="*/ 0 w 21600"/>
                  <a:gd name="T1" fmla="*/ 610 h 610"/>
                  <a:gd name="T2" fmla="*/ 0 w 21600"/>
                  <a:gd name="T3" fmla="*/ 0 h 610"/>
                </a:gdLst>
                <a:ahLst/>
                <a:cxnLst>
                  <a:cxn ang="0">
                    <a:pos x="T0" y="T1"/>
                  </a:cxn>
                  <a:cxn ang="0">
                    <a:pos x="T2" y="T3"/>
                  </a:cxn>
                </a:cxnLst>
                <a:rect l="0" t="0" r="r" b="b"/>
                <a:pathLst>
                  <a:path w="21600" h="610">
                    <a:moveTo>
                      <a:pt x="0" y="61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7" name="Freeform 20"/>
              <p:cNvSpPr>
                <a:spLocks/>
              </p:cNvSpPr>
              <p:nvPr/>
            </p:nvSpPr>
            <p:spPr bwMode="auto">
              <a:xfrm>
                <a:off x="5098" y="3273"/>
                <a:ext cx="4971" cy="0"/>
              </a:xfrm>
              <a:custGeom>
                <a:avLst/>
                <a:gdLst>
                  <a:gd name="T0" fmla="*/ 0 w 4971"/>
                  <a:gd name="T1" fmla="*/ 0 h 21600"/>
                  <a:gd name="T2" fmla="*/ 4971 w 4971"/>
                  <a:gd name="T3" fmla="*/ 0 h 21600"/>
                </a:gdLst>
                <a:ahLst/>
                <a:cxnLst>
                  <a:cxn ang="0">
                    <a:pos x="T0" y="T1"/>
                  </a:cxn>
                  <a:cxn ang="0">
                    <a:pos x="T2" y="T3"/>
                  </a:cxn>
                </a:cxnLst>
                <a:rect l="0" t="0" r="r" b="b"/>
                <a:pathLst>
                  <a:path w="4971" h="21600">
                    <a:moveTo>
                      <a:pt x="0" y="0"/>
                    </a:moveTo>
                    <a:lnTo>
                      <a:pt x="4971" y="0"/>
                    </a:lnTo>
                  </a:path>
                </a:pathLst>
              </a:custGeom>
              <a:noFill/>
              <a:ln w="6094">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8" name="Freeform 21"/>
              <p:cNvSpPr>
                <a:spLocks/>
              </p:cNvSpPr>
              <p:nvPr/>
            </p:nvSpPr>
            <p:spPr bwMode="auto">
              <a:xfrm>
                <a:off x="10075" y="2667"/>
                <a:ext cx="0" cy="610"/>
              </a:xfrm>
              <a:custGeom>
                <a:avLst/>
                <a:gdLst>
                  <a:gd name="T0" fmla="*/ 0 w 21600"/>
                  <a:gd name="T1" fmla="*/ 610 h 610"/>
                  <a:gd name="T2" fmla="*/ 0 w 21600"/>
                  <a:gd name="T3" fmla="*/ 0 h 610"/>
                </a:gdLst>
                <a:ahLst/>
                <a:cxnLst>
                  <a:cxn ang="0">
                    <a:pos x="T0" y="T1"/>
                  </a:cxn>
                  <a:cxn ang="0">
                    <a:pos x="T2" y="T3"/>
                  </a:cxn>
                </a:cxnLst>
                <a:rect l="0" t="0" r="r" b="b"/>
                <a:pathLst>
                  <a:path w="21600" h="610">
                    <a:moveTo>
                      <a:pt x="0" y="610"/>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79" name="Freeform 22"/>
              <p:cNvSpPr>
                <a:spLocks/>
              </p:cNvSpPr>
              <p:nvPr/>
            </p:nvSpPr>
            <p:spPr bwMode="auto">
              <a:xfrm>
                <a:off x="10070" y="3273"/>
                <a:ext cx="9" cy="0"/>
              </a:xfrm>
              <a:custGeom>
                <a:avLst/>
                <a:gdLst>
                  <a:gd name="T0" fmla="*/ 0 w 9"/>
                  <a:gd name="T1" fmla="*/ 0 h 21600"/>
                  <a:gd name="T2" fmla="*/ 9 w 9"/>
                  <a:gd name="T3" fmla="*/ 0 h 21600"/>
                </a:gdLst>
                <a:ahLst/>
                <a:cxnLst>
                  <a:cxn ang="0">
                    <a:pos x="T0" y="T1"/>
                  </a:cxn>
                  <a:cxn ang="0">
                    <a:pos x="T2" y="T3"/>
                  </a:cxn>
                </a:cxnLst>
                <a:rect l="0" t="0" r="r" b="b"/>
                <a:pathLst>
                  <a:path w="9" h="21600">
                    <a:moveTo>
                      <a:pt x="0" y="0"/>
                    </a:moveTo>
                    <a:lnTo>
                      <a:pt x="9" y="0"/>
                    </a:lnTo>
                  </a:path>
                </a:pathLst>
              </a:custGeom>
              <a:noFill/>
              <a:ln w="6094">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grpSp>
        <p:sp>
          <p:nvSpPr>
            <p:cNvPr id="12" name="Casella di testo 153"/>
            <p:cNvSpPr txBox="1">
              <a:spLocks noChangeArrowheads="1"/>
            </p:cNvSpPr>
            <p:nvPr/>
          </p:nvSpPr>
          <p:spPr bwMode="auto">
            <a:xfrm>
              <a:off x="66675" y="1038225"/>
              <a:ext cx="68453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SETTING: TASK</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Casella di testo 152"/>
            <p:cNvSpPr txBox="1">
              <a:spLocks noChangeArrowheads="1"/>
            </p:cNvSpPr>
            <p:nvPr/>
          </p:nvSpPr>
          <p:spPr bwMode="auto">
            <a:xfrm>
              <a:off x="66675" y="1171575"/>
              <a:ext cx="89852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Respo</a:t>
              </a:r>
              <a:r>
                <a:rPr lang="it-IT" sz="900" spc="5">
                  <a:effectLst/>
                  <a:latin typeface="Calibri" panose="020F0502020204030204" pitchFamily="34" charset="0"/>
                  <a:ea typeface="Times New Roman" panose="02020603050405020304" pitchFamily="18" charset="0"/>
                  <a:cs typeface="Calibri" panose="020F0502020204030204" pitchFamily="34" charset="0"/>
                </a:rPr>
                <a:t>n</a:t>
              </a:r>
              <a:r>
                <a:rPr lang="it-IT" sz="900">
                  <a:effectLst/>
                  <a:latin typeface="Calibri" panose="020F0502020204030204" pitchFamily="34" charset="0"/>
                  <a:ea typeface="Times New Roman" panose="02020603050405020304" pitchFamily="18" charset="0"/>
                  <a:cs typeface="Calibri" panose="020F0502020204030204" pitchFamily="34" charset="0"/>
                </a:rPr>
                <a:t>se met</a:t>
              </a:r>
              <a:r>
                <a:rPr lang="it-IT" sz="900" spc="-5">
                  <a:effectLst/>
                  <a:latin typeface="Calibri" panose="020F0502020204030204" pitchFamily="34" charset="0"/>
                  <a:ea typeface="Times New Roman" panose="02020603050405020304" pitchFamily="18" charset="0"/>
                  <a:cs typeface="Calibri" panose="020F0502020204030204" pitchFamily="34" charset="0"/>
                </a:rPr>
                <a:t>h</a:t>
              </a:r>
              <a:r>
                <a:rPr lang="it-IT" sz="900">
                  <a:effectLst/>
                  <a:latin typeface="Calibri" panose="020F0502020204030204" pitchFamily="34" charset="0"/>
                  <a:ea typeface="Times New Roman" panose="02020603050405020304" pitchFamily="18" charset="0"/>
                  <a:cs typeface="Calibri" panose="020F0502020204030204" pitchFamily="34" charset="0"/>
                </a:rPr>
                <a:t>od</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4" name="Casella di testo 151"/>
            <p:cNvSpPr txBox="1">
              <a:spLocks noChangeArrowheads="1"/>
            </p:cNvSpPr>
            <p:nvPr/>
          </p:nvSpPr>
          <p:spPr bwMode="auto">
            <a:xfrm>
              <a:off x="66675" y="1295400"/>
              <a:ext cx="53721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Weighting</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Casella di testo 150"/>
            <p:cNvSpPr txBox="1">
              <a:spLocks noChangeArrowheads="1"/>
            </p:cNvSpPr>
            <p:nvPr/>
          </p:nvSpPr>
          <p:spPr bwMode="auto">
            <a:xfrm>
              <a:off x="66675" y="1419225"/>
              <a:ext cx="1052196"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Knowledge</a:t>
              </a:r>
              <a:r>
                <a:rPr lang="it-IT" sz="900" spc="5">
                  <a:effectLst/>
                  <a:latin typeface="Calibri" panose="020F0502020204030204" pitchFamily="34" charset="0"/>
                  <a:ea typeface="Times New Roman" panose="02020603050405020304" pitchFamily="18" charset="0"/>
                  <a:cs typeface="Calibri" panose="020F0502020204030204" pitchFamily="34" charset="0"/>
                </a:rPr>
                <a:t> </a:t>
              </a:r>
              <a:r>
                <a:rPr lang="it-IT" sz="900">
                  <a:effectLst/>
                  <a:latin typeface="Calibri" panose="020F0502020204030204" pitchFamily="34" charset="0"/>
                  <a:ea typeface="Times New Roman" panose="02020603050405020304" pitchFamily="18" charset="0"/>
                  <a:cs typeface="Calibri" panose="020F0502020204030204" pitchFamily="34" charset="0"/>
                </a:rPr>
                <a:t>of </a:t>
              </a:r>
              <a:r>
                <a:rPr lang="it-IT" sz="900" spc="-5">
                  <a:effectLst/>
                  <a:latin typeface="Calibri" panose="020F0502020204030204" pitchFamily="34" charset="0"/>
                  <a:ea typeface="Times New Roman" panose="02020603050405020304" pitchFamily="18" charset="0"/>
                  <a:cs typeface="Calibri" panose="020F0502020204030204" pitchFamily="34" charset="0"/>
                </a:rPr>
                <a:t>c</a:t>
              </a:r>
              <a:r>
                <a:rPr lang="it-IT" sz="900">
                  <a:effectLst/>
                  <a:latin typeface="Calibri" panose="020F0502020204030204" pitchFamily="34" charset="0"/>
                  <a:ea typeface="Times New Roman" panose="02020603050405020304" pitchFamily="18" charset="0"/>
                  <a:cs typeface="Calibri" panose="020F0502020204030204" pitchFamily="34" charset="0"/>
                </a:rPr>
                <a:t>ri</a:t>
              </a:r>
              <a:r>
                <a:rPr lang="it-IT" sz="900" spc="-5">
                  <a:effectLst/>
                  <a:latin typeface="Calibri" panose="020F0502020204030204" pitchFamily="34" charset="0"/>
                  <a:ea typeface="Times New Roman" panose="02020603050405020304" pitchFamily="18" charset="0"/>
                  <a:cs typeface="Calibri" panose="020F0502020204030204" pitchFamily="34" charset="0"/>
                </a:rPr>
                <a:t>t</a:t>
              </a:r>
              <a:r>
                <a:rPr lang="it-IT" sz="900">
                  <a:effectLst/>
                  <a:latin typeface="Calibri" panose="020F0502020204030204" pitchFamily="34" charset="0"/>
                  <a:ea typeface="Times New Roman" panose="02020603050405020304" pitchFamily="18" charset="0"/>
                  <a:cs typeface="Calibri" panose="020F0502020204030204" pitchFamily="34" charset="0"/>
                </a:rPr>
                <a:t>eria</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Casella di testo 149"/>
            <p:cNvSpPr txBox="1">
              <a:spLocks noChangeArrowheads="1"/>
            </p:cNvSpPr>
            <p:nvPr/>
          </p:nvSpPr>
          <p:spPr bwMode="auto">
            <a:xfrm>
              <a:off x="66675" y="1552575"/>
              <a:ext cx="73723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Order of items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7" name="Casella di testo 148"/>
            <p:cNvSpPr txBox="1">
              <a:spLocks noChangeArrowheads="1"/>
            </p:cNvSpPr>
            <p:nvPr/>
          </p:nvSpPr>
          <p:spPr bwMode="auto">
            <a:xfrm>
              <a:off x="66675" y="1676400"/>
              <a:ext cx="11830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Cha</a:t>
              </a:r>
              <a:r>
                <a:rPr lang="it-IT" sz="900" spc="5">
                  <a:effectLst/>
                  <a:latin typeface="Calibri" panose="020F0502020204030204" pitchFamily="34" charset="0"/>
                  <a:ea typeface="Times New Roman" panose="02020603050405020304" pitchFamily="18" charset="0"/>
                  <a:cs typeface="Calibri" panose="020F0502020204030204" pitchFamily="34" charset="0"/>
                </a:rPr>
                <a:t>n</a:t>
              </a:r>
              <a:r>
                <a:rPr lang="it-IT" sz="900">
                  <a:effectLst/>
                  <a:latin typeface="Calibri" panose="020F0502020204030204" pitchFamily="34" charset="0"/>
                  <a:ea typeface="Times New Roman" panose="02020603050405020304" pitchFamily="18" charset="0"/>
                  <a:cs typeface="Calibri" panose="020F0502020204030204" pitchFamily="34" charset="0"/>
                </a:rPr>
                <a:t>nel of presentation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8" name="Casella di testo 147"/>
            <p:cNvSpPr txBox="1">
              <a:spLocks noChangeArrowheads="1"/>
            </p:cNvSpPr>
            <p:nvPr/>
          </p:nvSpPr>
          <p:spPr bwMode="auto">
            <a:xfrm>
              <a:off x="66675" y="1800225"/>
              <a:ext cx="58229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Text length</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9" name="Casella di testo 146"/>
            <p:cNvSpPr txBox="1">
              <a:spLocks noChangeArrowheads="1"/>
            </p:cNvSpPr>
            <p:nvPr/>
          </p:nvSpPr>
          <p:spPr bwMode="auto">
            <a:xfrm>
              <a:off x="66675" y="1933575"/>
              <a:ext cx="83121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Time constraints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0" name="Casella di testo 145"/>
            <p:cNvSpPr txBox="1">
              <a:spLocks noChangeArrowheads="1"/>
            </p:cNvSpPr>
            <p:nvPr/>
          </p:nvSpPr>
          <p:spPr bwMode="auto">
            <a:xfrm>
              <a:off x="66675" y="2181225"/>
              <a:ext cx="128651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SETTING: ADMINISTRATION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1" name="Casella di testo 144"/>
            <p:cNvSpPr txBox="1">
              <a:spLocks noChangeArrowheads="1"/>
            </p:cNvSpPr>
            <p:nvPr/>
          </p:nvSpPr>
          <p:spPr bwMode="auto">
            <a:xfrm>
              <a:off x="66675" y="2314574"/>
              <a:ext cx="9417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Physical conditions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2" name="Casella di testo 143"/>
            <p:cNvSpPr txBox="1">
              <a:spLocks noChangeArrowheads="1"/>
            </p:cNvSpPr>
            <p:nvPr/>
          </p:nvSpPr>
          <p:spPr bwMode="auto">
            <a:xfrm>
              <a:off x="66675" y="2438399"/>
              <a:ext cx="6832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Uniform</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ty of</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3" name="Casella di testo 142"/>
            <p:cNvSpPr txBox="1">
              <a:spLocks noChangeArrowheads="1"/>
            </p:cNvSpPr>
            <p:nvPr/>
          </p:nvSpPr>
          <p:spPr bwMode="auto">
            <a:xfrm>
              <a:off x="66675" y="2562224"/>
              <a:ext cx="715010" cy="56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‐administrati</a:t>
              </a:r>
              <a:r>
                <a:rPr lang="it-IT" sz="900" spc="-5">
                  <a:effectLst/>
                  <a:latin typeface="Calibri" panose="020F0502020204030204" pitchFamily="34" charset="0"/>
                  <a:ea typeface="Times New Roman" panose="02020603050405020304" pitchFamily="18" charset="0"/>
                  <a:cs typeface="Calibri" panose="020F0502020204030204" pitchFamily="34" charset="0"/>
                </a:rPr>
                <a:t>o</a:t>
              </a:r>
              <a:r>
                <a:rPr lang="it-IT" sz="900">
                  <a:effectLst/>
                  <a:latin typeface="Calibri" panose="020F0502020204030204" pitchFamily="34" charset="0"/>
                  <a:ea typeface="Times New Roman" panose="02020603050405020304" pitchFamily="18" charset="0"/>
                  <a:cs typeface="Calibri" panose="020F0502020204030204" pitchFamily="34" charset="0"/>
                </a:rPr>
                <a:t>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4" name="Casella di testo 141"/>
            <p:cNvSpPr txBox="1">
              <a:spLocks noChangeArrowheads="1"/>
            </p:cNvSpPr>
            <p:nvPr/>
          </p:nvSpPr>
          <p:spPr bwMode="auto">
            <a:xfrm>
              <a:off x="66675" y="2695575"/>
              <a:ext cx="4337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Security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5" name="Casella di testo 140"/>
            <p:cNvSpPr txBox="1">
              <a:spLocks noChangeArrowheads="1"/>
            </p:cNvSpPr>
            <p:nvPr/>
          </p:nvSpPr>
          <p:spPr bwMode="auto">
            <a:xfrm>
              <a:off x="1543050" y="1038225"/>
              <a:ext cx="106616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LINGUIS</a:t>
              </a:r>
              <a:r>
                <a:rPr lang="it-IT" sz="900" spc="5">
                  <a:effectLst/>
                  <a:latin typeface="Calibri" panose="020F0502020204030204" pitchFamily="34" charset="0"/>
                  <a:ea typeface="Times New Roman" panose="02020603050405020304" pitchFamily="18" charset="0"/>
                  <a:cs typeface="Calibri" panose="020F0502020204030204" pitchFamily="34" charset="0"/>
                </a:rPr>
                <a:t>T</a:t>
              </a:r>
              <a:r>
                <a:rPr lang="it-IT" sz="900">
                  <a:effectLst/>
                  <a:latin typeface="Calibri" panose="020F0502020204030204" pitchFamily="34" charset="0"/>
                  <a:ea typeface="Times New Roman" panose="02020603050405020304" pitchFamily="18" charset="0"/>
                  <a:cs typeface="Calibri" panose="020F0502020204030204" pitchFamily="34" charset="0"/>
                </a:rPr>
                <a:t>IC DEMANDS: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6" name="Casella di testo 139"/>
            <p:cNvSpPr txBox="1">
              <a:spLocks noChangeArrowheads="1"/>
            </p:cNvSpPr>
            <p:nvPr/>
          </p:nvSpPr>
          <p:spPr bwMode="auto">
            <a:xfrm>
              <a:off x="1543050" y="1171575"/>
              <a:ext cx="149479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TASK: TASK INPUT AND OUT</a:t>
              </a:r>
              <a:r>
                <a:rPr lang="it-IT" sz="900" spc="-5">
                  <a:effectLst/>
                  <a:latin typeface="Calibri" panose="020F0502020204030204" pitchFamily="34" charset="0"/>
                  <a:ea typeface="Times New Roman" panose="02020603050405020304" pitchFamily="18" charset="0"/>
                  <a:cs typeface="Calibri" panose="020F0502020204030204" pitchFamily="34" charset="0"/>
                </a:rPr>
                <a:t>P</a:t>
              </a:r>
              <a:r>
                <a:rPr lang="it-IT" sz="900">
                  <a:effectLst/>
                  <a:latin typeface="Calibri" panose="020F0502020204030204" pitchFamily="34" charset="0"/>
                  <a:ea typeface="Times New Roman" panose="02020603050405020304" pitchFamily="18" charset="0"/>
                  <a:cs typeface="Calibri" panose="020F0502020204030204" pitchFamily="34" charset="0"/>
                </a:rPr>
                <a:t>UT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7" name="Casella di testo 138"/>
            <p:cNvSpPr txBox="1">
              <a:spLocks noChangeArrowheads="1"/>
            </p:cNvSpPr>
            <p:nvPr/>
          </p:nvSpPr>
          <p:spPr bwMode="auto">
            <a:xfrm>
              <a:off x="1543050" y="1295400"/>
              <a:ext cx="100838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Overall text purpose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8" name="Casella di testo 137"/>
            <p:cNvSpPr txBox="1">
              <a:spLocks noChangeArrowheads="1"/>
            </p:cNvSpPr>
            <p:nvPr/>
          </p:nvSpPr>
          <p:spPr bwMode="auto">
            <a:xfrm>
              <a:off x="1543050" y="1419225"/>
              <a:ext cx="128524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Wr</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ter‐reader r</a:t>
              </a:r>
              <a:r>
                <a:rPr lang="it-IT" sz="900" spc="5">
                  <a:effectLst/>
                  <a:latin typeface="Calibri" panose="020F0502020204030204" pitchFamily="34" charset="0"/>
                  <a:ea typeface="Times New Roman" panose="02020603050405020304" pitchFamily="18" charset="0"/>
                  <a:cs typeface="Calibri" panose="020F0502020204030204" pitchFamily="34" charset="0"/>
                </a:rPr>
                <a:t>e</a:t>
              </a:r>
              <a:r>
                <a:rPr lang="it-IT" sz="900">
                  <a:effectLst/>
                  <a:latin typeface="Calibri" panose="020F0502020204030204" pitchFamily="34" charset="0"/>
                  <a:ea typeface="Times New Roman" panose="02020603050405020304" pitchFamily="18" charset="0"/>
                  <a:cs typeface="Calibri" panose="020F0502020204030204" pitchFamily="34" charset="0"/>
                </a:rPr>
                <a:t>lationship</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9" name="Casella di testo 136"/>
            <p:cNvSpPr txBox="1">
              <a:spLocks noChangeArrowheads="1"/>
            </p:cNvSpPr>
            <p:nvPr/>
          </p:nvSpPr>
          <p:spPr bwMode="auto">
            <a:xfrm>
              <a:off x="1543050" y="1552575"/>
              <a:ext cx="80645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Discourse mode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0" name="Casella di testo 135"/>
            <p:cNvSpPr txBox="1">
              <a:spLocks noChangeArrowheads="1"/>
            </p:cNvSpPr>
            <p:nvPr/>
          </p:nvSpPr>
          <p:spPr bwMode="auto">
            <a:xfrm>
              <a:off x="1543050" y="1676400"/>
              <a:ext cx="102425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dirty="0">
                  <a:effectLst/>
                  <a:latin typeface="Calibri" panose="020F0502020204030204" pitchFamily="34" charset="0"/>
                  <a:ea typeface="Times New Roman" panose="02020603050405020304" pitchFamily="18" charset="0"/>
                  <a:cs typeface="Calibri" panose="020F0502020204030204" pitchFamily="34" charset="0"/>
                </a:rPr>
                <a:t>‐ </a:t>
              </a:r>
              <a:r>
                <a:rPr lang="it-IT" sz="900" dirty="0" err="1">
                  <a:effectLst/>
                  <a:latin typeface="Calibri" panose="020F0502020204030204" pitchFamily="34" charset="0"/>
                  <a:ea typeface="Times New Roman" panose="02020603050405020304" pitchFamily="18" charset="0"/>
                  <a:cs typeface="Calibri" panose="020F0502020204030204" pitchFamily="34" charset="0"/>
                </a:rPr>
                <a:t>Functional</a:t>
              </a:r>
              <a:r>
                <a:rPr lang="it-IT" sz="900" dirty="0">
                  <a:effectLst/>
                  <a:latin typeface="Calibri" panose="020F0502020204030204" pitchFamily="34" charset="0"/>
                  <a:ea typeface="Times New Roman" panose="02020603050405020304" pitchFamily="18" charset="0"/>
                  <a:cs typeface="Calibri" panose="020F0502020204030204" pitchFamily="34" charset="0"/>
                </a:rPr>
                <a:t> </a:t>
              </a:r>
              <a:r>
                <a:rPr lang="it-IT" sz="900" dirty="0" err="1">
                  <a:effectLst/>
                  <a:latin typeface="Calibri" panose="020F0502020204030204" pitchFamily="34" charset="0"/>
                  <a:ea typeface="Times New Roman" panose="02020603050405020304" pitchFamily="18" charset="0"/>
                  <a:cs typeface="Calibri" panose="020F0502020204030204" pitchFamily="34" charset="0"/>
                </a:rPr>
                <a:t>resources</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1" name="Casella di testo 133"/>
            <p:cNvSpPr txBox="1">
              <a:spLocks noChangeArrowheads="1"/>
            </p:cNvSpPr>
            <p:nvPr/>
          </p:nvSpPr>
          <p:spPr bwMode="auto">
            <a:xfrm>
              <a:off x="1543050" y="1933575"/>
              <a:ext cx="8483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Lexical resources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2" name="Casella di testo 132"/>
            <p:cNvSpPr txBox="1">
              <a:spLocks noChangeArrowheads="1"/>
            </p:cNvSpPr>
            <p:nvPr/>
          </p:nvSpPr>
          <p:spPr bwMode="auto">
            <a:xfrm>
              <a:off x="1543050" y="2057400"/>
              <a:ext cx="108267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Nature of information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3" name="Casella di testo 131"/>
            <p:cNvSpPr txBox="1">
              <a:spLocks noChangeArrowheads="1"/>
            </p:cNvSpPr>
            <p:nvPr/>
          </p:nvSpPr>
          <p:spPr bwMode="auto">
            <a:xfrm>
              <a:off x="1543050" y="2181225"/>
              <a:ext cx="96964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Content knowledge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4" name="Casella di testo 130"/>
            <p:cNvSpPr txBox="1">
              <a:spLocks noChangeArrowheads="1"/>
            </p:cNvSpPr>
            <p:nvPr/>
          </p:nvSpPr>
          <p:spPr bwMode="auto">
            <a:xfrm>
              <a:off x="3648075" y="1038225"/>
              <a:ext cx="1068706"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COGNITIVE PROCESSES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5" name="Casella di testo 129"/>
            <p:cNvSpPr txBox="1">
              <a:spLocks noChangeArrowheads="1"/>
            </p:cNvSpPr>
            <p:nvPr/>
          </p:nvSpPr>
          <p:spPr bwMode="auto">
            <a:xfrm>
              <a:off x="3648075" y="1171575"/>
              <a:ext cx="61849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Goal setting</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6" name="Casella di testo 128"/>
            <p:cNvSpPr txBox="1">
              <a:spLocks noChangeArrowheads="1"/>
            </p:cNvSpPr>
            <p:nvPr/>
          </p:nvSpPr>
          <p:spPr bwMode="auto">
            <a:xfrm>
              <a:off x="3648075" y="1295400"/>
              <a:ext cx="8782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Word recogn</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tion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7" name="Casella di testo 127"/>
            <p:cNvSpPr txBox="1">
              <a:spLocks noChangeArrowheads="1"/>
            </p:cNvSpPr>
            <p:nvPr/>
          </p:nvSpPr>
          <p:spPr bwMode="auto">
            <a:xfrm>
              <a:off x="3648075" y="1419225"/>
              <a:ext cx="69405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Lexical access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8" name="Casella di testo 126"/>
            <p:cNvSpPr txBox="1">
              <a:spLocks noChangeArrowheads="1"/>
            </p:cNvSpPr>
            <p:nvPr/>
          </p:nvSpPr>
          <p:spPr bwMode="auto">
            <a:xfrm>
              <a:off x="3648075" y="1552575"/>
              <a:ext cx="84455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Syntactic</a:t>
              </a:r>
              <a:r>
                <a:rPr lang="it-IT" sz="900" spc="-5">
                  <a:effectLst/>
                  <a:latin typeface="Calibri" panose="020F0502020204030204" pitchFamily="34" charset="0"/>
                  <a:ea typeface="Times New Roman" panose="02020603050405020304" pitchFamily="18" charset="0"/>
                  <a:cs typeface="Calibri" panose="020F0502020204030204" pitchFamily="34" charset="0"/>
                </a:rPr>
                <a:t> </a:t>
              </a:r>
              <a:r>
                <a:rPr lang="it-IT" sz="900">
                  <a:effectLst/>
                  <a:latin typeface="Calibri" panose="020F0502020204030204" pitchFamily="34" charset="0"/>
                  <a:ea typeface="Times New Roman" panose="02020603050405020304" pitchFamily="18" charset="0"/>
                  <a:cs typeface="Calibri" panose="020F0502020204030204" pitchFamily="34" charset="0"/>
                </a:rPr>
                <a:t>pars</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ng</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9" name="Casella di testo 125"/>
            <p:cNvSpPr txBox="1">
              <a:spLocks noChangeArrowheads="1"/>
            </p:cNvSpPr>
            <p:nvPr/>
          </p:nvSpPr>
          <p:spPr bwMode="auto">
            <a:xfrm>
              <a:off x="3648075" y="1676400"/>
              <a:ext cx="58674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Infer</a:t>
              </a:r>
              <a:r>
                <a:rPr lang="it-IT" sz="900" spc="5">
                  <a:effectLst/>
                  <a:latin typeface="Calibri" panose="020F0502020204030204" pitchFamily="34" charset="0"/>
                  <a:ea typeface="Times New Roman" panose="02020603050405020304" pitchFamily="18" charset="0"/>
                  <a:cs typeface="Calibri" panose="020F0502020204030204" pitchFamily="34" charset="0"/>
                </a:rPr>
                <a:t>e</a:t>
              </a:r>
              <a:r>
                <a:rPr lang="it-IT" sz="900">
                  <a:effectLst/>
                  <a:latin typeface="Calibri" panose="020F0502020204030204" pitchFamily="34" charset="0"/>
                  <a:ea typeface="Times New Roman" panose="02020603050405020304" pitchFamily="18" charset="0"/>
                  <a:cs typeface="Calibri" panose="020F0502020204030204" pitchFamily="34" charset="0"/>
                </a:rPr>
                <a:t>ncing</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0" name="Casella di testo 124"/>
            <p:cNvSpPr txBox="1">
              <a:spLocks noChangeArrowheads="1"/>
            </p:cNvSpPr>
            <p:nvPr/>
          </p:nvSpPr>
          <p:spPr bwMode="auto">
            <a:xfrm>
              <a:off x="3648075" y="1800225"/>
              <a:ext cx="154305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Establish propositional meaning</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1" name="Casella di testo 123"/>
            <p:cNvSpPr txBox="1">
              <a:spLocks noChangeArrowheads="1"/>
            </p:cNvSpPr>
            <p:nvPr/>
          </p:nvSpPr>
          <p:spPr bwMode="auto">
            <a:xfrm>
              <a:off x="3648075" y="1933575"/>
              <a:ext cx="118999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Building a</a:t>
              </a:r>
              <a:r>
                <a:rPr lang="it-IT" sz="900" spc="5">
                  <a:effectLst/>
                  <a:latin typeface="Calibri" panose="020F0502020204030204" pitchFamily="34" charset="0"/>
                  <a:ea typeface="Times New Roman" panose="02020603050405020304" pitchFamily="18" charset="0"/>
                  <a:cs typeface="Calibri" panose="020F0502020204030204" pitchFamily="34" charset="0"/>
                </a:rPr>
                <a:t> </a:t>
              </a:r>
              <a:r>
                <a:rPr lang="it-IT" sz="900">
                  <a:effectLst/>
                  <a:latin typeface="Calibri" panose="020F0502020204030204" pitchFamily="34" charset="0"/>
                  <a:ea typeface="Times New Roman" panose="02020603050405020304" pitchFamily="18" charset="0"/>
                  <a:cs typeface="Calibri" panose="020F0502020204030204" pitchFamily="34" charset="0"/>
                </a:rPr>
                <a:t>mental model</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2" name="Casella di testo 122"/>
            <p:cNvSpPr txBox="1">
              <a:spLocks noChangeArrowheads="1"/>
            </p:cNvSpPr>
            <p:nvPr/>
          </p:nvSpPr>
          <p:spPr bwMode="auto">
            <a:xfrm>
              <a:off x="3648075" y="2057400"/>
              <a:ext cx="170243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Creating a text level represent</a:t>
              </a:r>
              <a:r>
                <a:rPr lang="it-IT" sz="900" spc="-5">
                  <a:effectLst/>
                  <a:latin typeface="Calibri" panose="020F0502020204030204" pitchFamily="34" charset="0"/>
                  <a:ea typeface="Times New Roman" panose="02020603050405020304" pitchFamily="18" charset="0"/>
                  <a:cs typeface="Calibri" panose="020F0502020204030204" pitchFamily="34" charset="0"/>
                </a:rPr>
                <a:t>a</a:t>
              </a:r>
              <a:r>
                <a:rPr lang="it-IT" sz="900">
                  <a:effectLst/>
                  <a:latin typeface="Calibri" panose="020F0502020204030204" pitchFamily="34" charset="0"/>
                  <a:ea typeface="Times New Roman" panose="02020603050405020304" pitchFamily="18" charset="0"/>
                  <a:cs typeface="Calibri" panose="020F0502020204030204" pitchFamily="34" charset="0"/>
                </a:rPr>
                <a:t>tion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3" name="Casella di testo 121"/>
            <p:cNvSpPr txBox="1">
              <a:spLocks noChangeArrowheads="1"/>
            </p:cNvSpPr>
            <p:nvPr/>
          </p:nvSpPr>
          <p:spPr bwMode="auto">
            <a:xfrm>
              <a:off x="3648075" y="2181225"/>
              <a:ext cx="1881506"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Creating an</a:t>
              </a:r>
              <a:r>
                <a:rPr lang="it-IT" sz="900" spc="5">
                  <a:effectLst/>
                  <a:latin typeface="Calibri" panose="020F0502020204030204" pitchFamily="34" charset="0"/>
                  <a:ea typeface="Times New Roman" panose="02020603050405020304" pitchFamily="18" charset="0"/>
                  <a:cs typeface="Calibri" panose="020F0502020204030204" pitchFamily="34" charset="0"/>
                </a:rPr>
                <a:t> </a:t>
              </a:r>
              <a:r>
                <a:rPr lang="it-IT" sz="900">
                  <a:effectLst/>
                  <a:latin typeface="Calibri" panose="020F0502020204030204" pitchFamily="34" charset="0"/>
                  <a:ea typeface="Times New Roman" panose="02020603050405020304" pitchFamily="18" charset="0"/>
                  <a:cs typeface="Calibri" panose="020F0502020204030204" pitchFamily="34" charset="0"/>
                </a:rPr>
                <a:t>intertextual representat</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4" name="Casella di testo 120"/>
            <p:cNvSpPr txBox="1">
              <a:spLocks noChangeArrowheads="1"/>
            </p:cNvSpPr>
            <p:nvPr/>
          </p:nvSpPr>
          <p:spPr bwMode="auto">
            <a:xfrm>
              <a:off x="3648075" y="2314574"/>
              <a:ext cx="130810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‐Monitoring comprehension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5" name="Casella di testo 117"/>
            <p:cNvSpPr txBox="1">
              <a:spLocks noChangeArrowheads="1"/>
            </p:cNvSpPr>
            <p:nvPr/>
          </p:nvSpPr>
          <p:spPr bwMode="auto">
            <a:xfrm>
              <a:off x="1123951" y="3762375"/>
              <a:ext cx="70802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Item difficulty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6" name="Casella di testo 116"/>
            <p:cNvSpPr txBox="1">
              <a:spLocks noChangeArrowheads="1"/>
            </p:cNvSpPr>
            <p:nvPr/>
          </p:nvSpPr>
          <p:spPr bwMode="auto">
            <a:xfrm>
              <a:off x="2466975" y="3762375"/>
              <a:ext cx="109537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Error of m</a:t>
              </a:r>
              <a:r>
                <a:rPr lang="it-IT" sz="900" spc="5">
                  <a:effectLst/>
                  <a:latin typeface="Calibri" panose="020F0502020204030204" pitchFamily="34" charset="0"/>
                  <a:ea typeface="Times New Roman" panose="02020603050405020304" pitchFamily="18" charset="0"/>
                  <a:cs typeface="Calibri" panose="020F0502020204030204" pitchFamily="34" charset="0"/>
                </a:rPr>
                <a:t>e</a:t>
              </a:r>
              <a:r>
                <a:rPr lang="it-IT" sz="900">
                  <a:effectLst/>
                  <a:latin typeface="Calibri" panose="020F0502020204030204" pitchFamily="34" charset="0"/>
                  <a:ea typeface="Times New Roman" panose="02020603050405020304" pitchFamily="18" charset="0"/>
                  <a:cs typeface="Calibri" panose="020F0502020204030204" pitchFamily="34" charset="0"/>
                </a:rPr>
                <a:t>asu</a:t>
              </a:r>
              <a:r>
                <a:rPr lang="it-IT" sz="900" spc="5">
                  <a:effectLst/>
                  <a:latin typeface="Calibri" panose="020F0502020204030204" pitchFamily="34" charset="0"/>
                  <a:ea typeface="Times New Roman" panose="02020603050405020304" pitchFamily="18" charset="0"/>
                  <a:cs typeface="Calibri" panose="020F0502020204030204" pitchFamily="34" charset="0"/>
                </a:rPr>
                <a:t>r</a:t>
              </a:r>
              <a:r>
                <a:rPr lang="it-IT" sz="900">
                  <a:effectLst/>
                  <a:latin typeface="Calibri" panose="020F0502020204030204" pitchFamily="34" charset="0"/>
                  <a:ea typeface="Times New Roman" panose="02020603050405020304" pitchFamily="18" charset="0"/>
                  <a:cs typeface="Calibri" panose="020F0502020204030204" pitchFamily="34" charset="0"/>
                </a:rPr>
                <a:t>ement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7" name="Casella di testo 115"/>
            <p:cNvSpPr txBox="1">
              <a:spLocks noChangeArrowheads="1"/>
            </p:cNvSpPr>
            <p:nvPr/>
          </p:nvSpPr>
          <p:spPr bwMode="auto">
            <a:xfrm>
              <a:off x="1123951" y="3886200"/>
              <a:ext cx="96329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Item discriminat</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on</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8" name="Casella di testo 114"/>
            <p:cNvSpPr txBox="1">
              <a:spLocks noChangeArrowheads="1"/>
            </p:cNvSpPr>
            <p:nvPr/>
          </p:nvSpPr>
          <p:spPr bwMode="auto">
            <a:xfrm>
              <a:off x="2438400" y="3886200"/>
              <a:ext cx="85915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Marker relia</a:t>
              </a:r>
              <a:r>
                <a:rPr lang="it-IT" sz="900" spc="-5">
                  <a:effectLst/>
                  <a:latin typeface="Calibri" panose="020F0502020204030204" pitchFamily="34" charset="0"/>
                  <a:ea typeface="Times New Roman" panose="02020603050405020304" pitchFamily="18" charset="0"/>
                  <a:cs typeface="Calibri" panose="020F0502020204030204" pitchFamily="34" charset="0"/>
                </a:rPr>
                <a:t>b</a:t>
              </a:r>
              <a:r>
                <a:rPr lang="it-IT" sz="900">
                  <a:effectLst/>
                  <a:latin typeface="Calibri" panose="020F0502020204030204" pitchFamily="34" charset="0"/>
                  <a:ea typeface="Times New Roman" panose="02020603050405020304" pitchFamily="18" charset="0"/>
                  <a:cs typeface="Calibri" panose="020F0502020204030204" pitchFamily="34" charset="0"/>
                </a:rPr>
                <a:t>ility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9" name="Casella di testo 113"/>
            <p:cNvSpPr txBox="1">
              <a:spLocks noChangeArrowheads="1"/>
            </p:cNvSpPr>
            <p:nvPr/>
          </p:nvSpPr>
          <p:spPr bwMode="auto">
            <a:xfrm>
              <a:off x="1123951" y="4019550"/>
              <a:ext cx="99060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Internal consistency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0" name="Casella di testo 112"/>
            <p:cNvSpPr txBox="1">
              <a:spLocks noChangeArrowheads="1"/>
            </p:cNvSpPr>
            <p:nvPr/>
          </p:nvSpPr>
          <p:spPr bwMode="auto">
            <a:xfrm>
              <a:off x="2400300" y="4019550"/>
              <a:ext cx="108458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Grading and a</a:t>
              </a:r>
              <a:r>
                <a:rPr lang="it-IT" sz="900" spc="5">
                  <a:effectLst/>
                  <a:latin typeface="Calibri" panose="020F0502020204030204" pitchFamily="34" charset="0"/>
                  <a:ea typeface="Times New Roman" panose="02020603050405020304" pitchFamily="18" charset="0"/>
                  <a:cs typeface="Calibri" panose="020F0502020204030204" pitchFamily="34" charset="0"/>
                </a:rPr>
                <a:t>w</a:t>
              </a:r>
              <a:r>
                <a:rPr lang="it-IT" sz="900">
                  <a:effectLst/>
                  <a:latin typeface="Calibri" panose="020F0502020204030204" pitchFamily="34" charset="0"/>
                  <a:ea typeface="Times New Roman" panose="02020603050405020304" pitchFamily="18" charset="0"/>
                  <a:cs typeface="Calibri" panose="020F0502020204030204" pitchFamily="34" charset="0"/>
                </a:rPr>
                <a:t>ard</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ng</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51" name="Gruppo 50"/>
            <p:cNvGrpSpPr>
              <a:grpSpLocks/>
            </p:cNvGrpSpPr>
            <p:nvPr/>
          </p:nvGrpSpPr>
          <p:grpSpPr bwMode="auto">
            <a:xfrm>
              <a:off x="2047875" y="4533900"/>
              <a:ext cx="1176020" cy="140335"/>
              <a:chOff x="4106" y="9592"/>
              <a:chExt cx="1852" cy="221"/>
            </a:xfrm>
          </p:grpSpPr>
          <p:sp>
            <p:nvSpPr>
              <p:cNvPr id="157" name="Freeform 69"/>
              <p:cNvSpPr>
                <a:spLocks noChangeArrowheads="1"/>
              </p:cNvSpPr>
              <p:nvPr/>
            </p:nvSpPr>
            <p:spPr bwMode="auto">
              <a:xfrm>
                <a:off x="5846" y="9603"/>
                <a:ext cx="102" cy="199"/>
              </a:xfrm>
              <a:custGeom>
                <a:avLst/>
                <a:gdLst>
                  <a:gd name="T0" fmla="*/ 0 w 102"/>
                  <a:gd name="T1" fmla="*/ 199 h 199"/>
                  <a:gd name="T2" fmla="*/ 0 w 102"/>
                  <a:gd name="T3" fmla="*/ 0 h 199"/>
                  <a:gd name="T4" fmla="*/ 102 w 102"/>
                  <a:gd name="T5" fmla="*/ 0 h 199"/>
                  <a:gd name="T6" fmla="*/ 102 w 102"/>
                  <a:gd name="T7" fmla="*/ 199 h 199"/>
                  <a:gd name="T8" fmla="*/ 0 w 102"/>
                  <a:gd name="T9" fmla="*/ 199 h 199"/>
                </a:gdLst>
                <a:ahLst/>
                <a:cxnLst>
                  <a:cxn ang="0">
                    <a:pos x="T0" y="T1"/>
                  </a:cxn>
                  <a:cxn ang="0">
                    <a:pos x="T2" y="T3"/>
                  </a:cxn>
                  <a:cxn ang="0">
                    <a:pos x="T4" y="T5"/>
                  </a:cxn>
                  <a:cxn ang="0">
                    <a:pos x="T6" y="T7"/>
                  </a:cxn>
                  <a:cxn ang="0">
                    <a:pos x="T8" y="T9"/>
                  </a:cxn>
                </a:cxnLst>
                <a:rect l="0" t="0" r="r" b="b"/>
                <a:pathLst>
                  <a:path w="102" h="199">
                    <a:moveTo>
                      <a:pt x="0" y="199"/>
                    </a:moveTo>
                    <a:lnTo>
                      <a:pt x="0" y="0"/>
                    </a:lnTo>
                    <a:lnTo>
                      <a:pt x="102" y="0"/>
                    </a:lnTo>
                    <a:lnTo>
                      <a:pt x="102" y="199"/>
                    </a:lnTo>
                    <a:lnTo>
                      <a:pt x="0" y="199"/>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8" name="Freeform 70"/>
              <p:cNvSpPr>
                <a:spLocks noChangeArrowheads="1"/>
              </p:cNvSpPr>
              <p:nvPr/>
            </p:nvSpPr>
            <p:spPr bwMode="auto">
              <a:xfrm>
                <a:off x="4116" y="9603"/>
                <a:ext cx="103" cy="199"/>
              </a:xfrm>
              <a:custGeom>
                <a:avLst/>
                <a:gdLst>
                  <a:gd name="T0" fmla="*/ 0 w 103"/>
                  <a:gd name="T1" fmla="*/ 199 h 199"/>
                  <a:gd name="T2" fmla="*/ 0 w 103"/>
                  <a:gd name="T3" fmla="*/ 0 h 199"/>
                  <a:gd name="T4" fmla="*/ 103 w 103"/>
                  <a:gd name="T5" fmla="*/ 0 h 199"/>
                  <a:gd name="T6" fmla="*/ 103 w 103"/>
                  <a:gd name="T7" fmla="*/ 199 h 199"/>
                  <a:gd name="T8" fmla="*/ 0 w 103"/>
                  <a:gd name="T9" fmla="*/ 199 h 199"/>
                </a:gdLst>
                <a:ahLst/>
                <a:cxnLst>
                  <a:cxn ang="0">
                    <a:pos x="T0" y="T1"/>
                  </a:cxn>
                  <a:cxn ang="0">
                    <a:pos x="T2" y="T3"/>
                  </a:cxn>
                  <a:cxn ang="0">
                    <a:pos x="T4" y="T5"/>
                  </a:cxn>
                  <a:cxn ang="0">
                    <a:pos x="T6" y="T7"/>
                  </a:cxn>
                  <a:cxn ang="0">
                    <a:pos x="T8" y="T9"/>
                  </a:cxn>
                </a:cxnLst>
                <a:rect l="0" t="0" r="r" b="b"/>
                <a:pathLst>
                  <a:path w="103" h="199">
                    <a:moveTo>
                      <a:pt x="0" y="199"/>
                    </a:moveTo>
                    <a:lnTo>
                      <a:pt x="0" y="0"/>
                    </a:lnTo>
                    <a:lnTo>
                      <a:pt x="103" y="0"/>
                    </a:lnTo>
                    <a:lnTo>
                      <a:pt x="103" y="199"/>
                    </a:lnTo>
                    <a:lnTo>
                      <a:pt x="0" y="199"/>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9" name="Freeform 71"/>
              <p:cNvSpPr>
                <a:spLocks noChangeArrowheads="1"/>
              </p:cNvSpPr>
              <p:nvPr/>
            </p:nvSpPr>
            <p:spPr bwMode="auto">
              <a:xfrm>
                <a:off x="4219" y="9603"/>
                <a:ext cx="1627" cy="199"/>
              </a:xfrm>
              <a:custGeom>
                <a:avLst/>
                <a:gdLst>
                  <a:gd name="T0" fmla="*/ 0 w 1627"/>
                  <a:gd name="T1" fmla="*/ 0 h 199"/>
                  <a:gd name="T2" fmla="*/ 0 w 1627"/>
                  <a:gd name="T3" fmla="*/ 199 h 199"/>
                  <a:gd name="T4" fmla="*/ 1627 w 1627"/>
                  <a:gd name="T5" fmla="*/ 199 h 199"/>
                  <a:gd name="T6" fmla="*/ 1627 w 1627"/>
                  <a:gd name="T7" fmla="*/ 0 h 199"/>
                  <a:gd name="T8" fmla="*/ 0 w 1627"/>
                  <a:gd name="T9" fmla="*/ 0 h 199"/>
                </a:gdLst>
                <a:ahLst/>
                <a:cxnLst>
                  <a:cxn ang="0">
                    <a:pos x="T0" y="T1"/>
                  </a:cxn>
                  <a:cxn ang="0">
                    <a:pos x="T2" y="T3"/>
                  </a:cxn>
                  <a:cxn ang="0">
                    <a:pos x="T4" y="T5"/>
                  </a:cxn>
                  <a:cxn ang="0">
                    <a:pos x="T6" y="T7"/>
                  </a:cxn>
                  <a:cxn ang="0">
                    <a:pos x="T8" y="T9"/>
                  </a:cxn>
                </a:cxnLst>
                <a:rect l="0" t="0" r="r" b="b"/>
                <a:pathLst>
                  <a:path w="1627" h="199">
                    <a:moveTo>
                      <a:pt x="0" y="0"/>
                    </a:moveTo>
                    <a:lnTo>
                      <a:pt x="0" y="199"/>
                    </a:lnTo>
                    <a:lnTo>
                      <a:pt x="1627" y="199"/>
                    </a:lnTo>
                    <a:lnTo>
                      <a:pt x="1627"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60" name="Freeform 72"/>
              <p:cNvSpPr>
                <a:spLocks/>
              </p:cNvSpPr>
              <p:nvPr/>
            </p:nvSpPr>
            <p:spPr bwMode="auto">
              <a:xfrm>
                <a:off x="4106" y="9597"/>
                <a:ext cx="9" cy="0"/>
              </a:xfrm>
              <a:custGeom>
                <a:avLst/>
                <a:gdLst>
                  <a:gd name="T0" fmla="*/ 0 w 9"/>
                  <a:gd name="T1" fmla="*/ 0 h 21600"/>
                  <a:gd name="T2" fmla="*/ 9 w 9"/>
                  <a:gd name="T3" fmla="*/ 0 h 21600"/>
                </a:gdLst>
                <a:ahLst/>
                <a:cxnLst>
                  <a:cxn ang="0">
                    <a:pos x="T0" y="T1"/>
                  </a:cxn>
                  <a:cxn ang="0">
                    <a:pos x="T2" y="T3"/>
                  </a:cxn>
                </a:cxnLst>
                <a:rect l="0" t="0" r="r" b="b"/>
                <a:pathLst>
                  <a:path w="9" h="21600">
                    <a:moveTo>
                      <a:pt x="0" y="0"/>
                    </a:moveTo>
                    <a:lnTo>
                      <a:pt x="9"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61" name="Freeform 73"/>
              <p:cNvSpPr>
                <a:spLocks/>
              </p:cNvSpPr>
              <p:nvPr/>
            </p:nvSpPr>
            <p:spPr bwMode="auto">
              <a:xfrm>
                <a:off x="4106" y="9597"/>
                <a:ext cx="1852" cy="0"/>
              </a:xfrm>
              <a:custGeom>
                <a:avLst/>
                <a:gdLst>
                  <a:gd name="T0" fmla="*/ 0 w 1852"/>
                  <a:gd name="T1" fmla="*/ 0 h 21600"/>
                  <a:gd name="T2" fmla="*/ 1852 w 1852"/>
                  <a:gd name="T3" fmla="*/ 0 h 21600"/>
                </a:gdLst>
                <a:ahLst/>
                <a:cxnLst>
                  <a:cxn ang="0">
                    <a:pos x="T0" y="T1"/>
                  </a:cxn>
                  <a:cxn ang="0">
                    <a:pos x="T2" y="T3"/>
                  </a:cxn>
                </a:cxnLst>
                <a:rect l="0" t="0" r="r" b="b"/>
                <a:pathLst>
                  <a:path w="1852" h="21600">
                    <a:moveTo>
                      <a:pt x="0" y="0"/>
                    </a:moveTo>
                    <a:lnTo>
                      <a:pt x="1852"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62" name="Freeform 74"/>
              <p:cNvSpPr>
                <a:spLocks/>
              </p:cNvSpPr>
              <p:nvPr/>
            </p:nvSpPr>
            <p:spPr bwMode="auto">
              <a:xfrm>
                <a:off x="5954" y="9592"/>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63" name="Freeform 75"/>
              <p:cNvSpPr>
                <a:spLocks/>
              </p:cNvSpPr>
              <p:nvPr/>
            </p:nvSpPr>
            <p:spPr bwMode="auto">
              <a:xfrm>
                <a:off x="4111" y="9602"/>
                <a:ext cx="0" cy="211"/>
              </a:xfrm>
              <a:custGeom>
                <a:avLst/>
                <a:gdLst>
                  <a:gd name="T0" fmla="*/ 0 w 21600"/>
                  <a:gd name="T1" fmla="*/ 211 h 211"/>
                  <a:gd name="T2" fmla="*/ 0 w 21600"/>
                  <a:gd name="T3" fmla="*/ 0 h 211"/>
                </a:gdLst>
                <a:ahLst/>
                <a:cxnLst>
                  <a:cxn ang="0">
                    <a:pos x="T0" y="T1"/>
                  </a:cxn>
                  <a:cxn ang="0">
                    <a:pos x="T2" y="T3"/>
                  </a:cxn>
                </a:cxnLst>
                <a:rect l="0" t="0" r="r" b="b"/>
                <a:pathLst>
                  <a:path w="21600" h="211">
                    <a:moveTo>
                      <a:pt x="0" y="211"/>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64" name="Freeform 76"/>
              <p:cNvSpPr>
                <a:spLocks/>
              </p:cNvSpPr>
              <p:nvPr/>
            </p:nvSpPr>
            <p:spPr bwMode="auto">
              <a:xfrm>
                <a:off x="4106" y="9808"/>
                <a:ext cx="1843" cy="0"/>
              </a:xfrm>
              <a:custGeom>
                <a:avLst/>
                <a:gdLst>
                  <a:gd name="T0" fmla="*/ 0 w 1843"/>
                  <a:gd name="T1" fmla="*/ 0 h 21600"/>
                  <a:gd name="T2" fmla="*/ 1843 w 1843"/>
                  <a:gd name="T3" fmla="*/ 0 h 21600"/>
                </a:gdLst>
                <a:ahLst/>
                <a:cxnLst>
                  <a:cxn ang="0">
                    <a:pos x="T0" y="T1"/>
                  </a:cxn>
                  <a:cxn ang="0">
                    <a:pos x="T2" y="T3"/>
                  </a:cxn>
                </a:cxnLst>
                <a:rect l="0" t="0" r="r" b="b"/>
                <a:pathLst>
                  <a:path w="1843" h="21600">
                    <a:moveTo>
                      <a:pt x="0" y="0"/>
                    </a:moveTo>
                    <a:lnTo>
                      <a:pt x="1843"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65" name="Freeform 77"/>
              <p:cNvSpPr>
                <a:spLocks/>
              </p:cNvSpPr>
              <p:nvPr/>
            </p:nvSpPr>
            <p:spPr bwMode="auto">
              <a:xfrm>
                <a:off x="5954" y="9602"/>
                <a:ext cx="0" cy="211"/>
              </a:xfrm>
              <a:custGeom>
                <a:avLst/>
                <a:gdLst>
                  <a:gd name="T0" fmla="*/ 0 w 21600"/>
                  <a:gd name="T1" fmla="*/ 211 h 211"/>
                  <a:gd name="T2" fmla="*/ 0 w 21600"/>
                  <a:gd name="T3" fmla="*/ 0 h 211"/>
                </a:gdLst>
                <a:ahLst/>
                <a:cxnLst>
                  <a:cxn ang="0">
                    <a:pos x="T0" y="T1"/>
                  </a:cxn>
                  <a:cxn ang="0">
                    <a:pos x="T2" y="T3"/>
                  </a:cxn>
                </a:cxnLst>
                <a:rect l="0" t="0" r="r" b="b"/>
                <a:pathLst>
                  <a:path w="21600" h="211">
                    <a:moveTo>
                      <a:pt x="0" y="211"/>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66" name="Freeform 78"/>
              <p:cNvSpPr>
                <a:spLocks/>
              </p:cNvSpPr>
              <p:nvPr/>
            </p:nvSpPr>
            <p:spPr bwMode="auto">
              <a:xfrm>
                <a:off x="5954" y="9804"/>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grpSp>
        <p:sp>
          <p:nvSpPr>
            <p:cNvPr id="52" name="Casella di testo 97"/>
            <p:cNvSpPr txBox="1">
              <a:spLocks noChangeArrowheads="1"/>
            </p:cNvSpPr>
            <p:nvPr/>
          </p:nvSpPr>
          <p:spPr bwMode="auto">
            <a:xfrm>
              <a:off x="66675" y="5191125"/>
              <a:ext cx="188341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en-US" sz="900">
                  <a:effectLst/>
                  <a:latin typeface="Calibri" panose="020F0502020204030204" pitchFamily="34" charset="0"/>
                  <a:ea typeface="Times New Roman" panose="02020603050405020304" pitchFamily="18" charset="0"/>
                  <a:cs typeface="Calibri" panose="020F0502020204030204" pitchFamily="34" charset="0"/>
                </a:rPr>
                <a:t>‐ Washback on individuals</a:t>
              </a:r>
              <a:r>
                <a:rPr lang="en-US" sz="900" spc="5">
                  <a:effectLst/>
                  <a:latin typeface="Calibri" panose="020F0502020204030204" pitchFamily="34" charset="0"/>
                  <a:ea typeface="Times New Roman" panose="02020603050405020304" pitchFamily="18" charset="0"/>
                  <a:cs typeface="Calibri" panose="020F0502020204030204" pitchFamily="34" charset="0"/>
                </a:rPr>
                <a:t> </a:t>
              </a:r>
              <a:r>
                <a:rPr lang="en-US" sz="900">
                  <a:effectLst/>
                  <a:latin typeface="Calibri" panose="020F0502020204030204" pitchFamily="34" charset="0"/>
                  <a:ea typeface="Times New Roman" panose="02020603050405020304" pitchFamily="18" charset="0"/>
                  <a:cs typeface="Calibri" panose="020F0502020204030204" pitchFamily="34" charset="0"/>
                </a:rPr>
                <a:t>in classroom /</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3" name="Casella di testo 96"/>
            <p:cNvSpPr txBox="1">
              <a:spLocks noChangeArrowheads="1"/>
            </p:cNvSpPr>
            <p:nvPr/>
          </p:nvSpPr>
          <p:spPr bwMode="auto">
            <a:xfrm>
              <a:off x="66675" y="5314950"/>
              <a:ext cx="47879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workp</a:t>
              </a:r>
              <a:r>
                <a:rPr lang="it-IT" sz="900" spc="-5">
                  <a:effectLst/>
                  <a:latin typeface="Calibri" panose="020F0502020204030204" pitchFamily="34" charset="0"/>
                  <a:ea typeface="Times New Roman" panose="02020603050405020304" pitchFamily="18" charset="0"/>
                  <a:cs typeface="Calibri" panose="020F0502020204030204" pitchFamily="34" charset="0"/>
                </a:rPr>
                <a:t>l</a:t>
              </a:r>
              <a:r>
                <a:rPr lang="it-IT" sz="900">
                  <a:effectLst/>
                  <a:latin typeface="Calibri" panose="020F0502020204030204" pitchFamily="34" charset="0"/>
                  <a:ea typeface="Times New Roman" panose="02020603050405020304" pitchFamily="18" charset="0"/>
                  <a:cs typeface="Calibri" panose="020F0502020204030204" pitchFamily="34" charset="0"/>
                </a:rPr>
                <a:t>ace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4" name="Casella di testo 95"/>
            <p:cNvSpPr txBox="1">
              <a:spLocks noChangeArrowheads="1"/>
            </p:cNvSpPr>
            <p:nvPr/>
          </p:nvSpPr>
          <p:spPr bwMode="auto">
            <a:xfrm>
              <a:off x="66675" y="5448300"/>
              <a:ext cx="163004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Impact on institutions and</a:t>
              </a:r>
              <a:r>
                <a:rPr lang="it-IT" sz="900" spc="5">
                  <a:effectLst/>
                  <a:latin typeface="Calibri" panose="020F0502020204030204" pitchFamily="34" charset="0"/>
                  <a:ea typeface="Times New Roman" panose="02020603050405020304" pitchFamily="18" charset="0"/>
                  <a:cs typeface="Calibri" panose="020F0502020204030204" pitchFamily="34" charset="0"/>
                </a:rPr>
                <a:t> </a:t>
              </a:r>
              <a:r>
                <a:rPr lang="it-IT" sz="900">
                  <a:effectLst/>
                  <a:latin typeface="Calibri" panose="020F0502020204030204" pitchFamily="34" charset="0"/>
                  <a:ea typeface="Times New Roman" panose="02020603050405020304" pitchFamily="18" charset="0"/>
                  <a:cs typeface="Calibri" panose="020F0502020204030204" pitchFamily="34" charset="0"/>
                </a:rPr>
                <a:t>society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5" name="Casella di testo 94"/>
            <p:cNvSpPr txBox="1">
              <a:spLocks noChangeArrowheads="1"/>
            </p:cNvSpPr>
            <p:nvPr/>
          </p:nvSpPr>
          <p:spPr bwMode="auto">
            <a:xfrm>
              <a:off x="66675" y="5572125"/>
              <a:ext cx="10814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Avoidance of</a:t>
              </a:r>
              <a:r>
                <a:rPr lang="it-IT" sz="900" spc="5">
                  <a:effectLst/>
                  <a:latin typeface="Calibri" panose="020F0502020204030204" pitchFamily="34" charset="0"/>
                  <a:ea typeface="Times New Roman" panose="02020603050405020304" pitchFamily="18" charset="0"/>
                  <a:cs typeface="Calibri" panose="020F0502020204030204" pitchFamily="34" charset="0"/>
                </a:rPr>
                <a:t> </a:t>
              </a:r>
              <a:r>
                <a:rPr lang="it-IT" sz="900" spc="-5">
                  <a:effectLst/>
                  <a:latin typeface="Calibri" panose="020F0502020204030204" pitchFamily="34" charset="0"/>
                  <a:ea typeface="Times New Roman" panose="02020603050405020304" pitchFamily="18" charset="0"/>
                  <a:cs typeface="Calibri" panose="020F0502020204030204" pitchFamily="34" charset="0"/>
                </a:rPr>
                <a:t>t</a:t>
              </a:r>
              <a:r>
                <a:rPr lang="it-IT" sz="900">
                  <a:effectLst/>
                  <a:latin typeface="Calibri" panose="020F0502020204030204" pitchFamily="34" charset="0"/>
                  <a:ea typeface="Times New Roman" panose="02020603050405020304" pitchFamily="18" charset="0"/>
                  <a:cs typeface="Calibri" panose="020F0502020204030204" pitchFamily="34" charset="0"/>
                </a:rPr>
                <a:t>est bias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6" name="Casella di testo 93"/>
            <p:cNvSpPr txBox="1">
              <a:spLocks noChangeArrowheads="1"/>
            </p:cNvSpPr>
            <p:nvPr/>
          </p:nvSpPr>
          <p:spPr bwMode="auto">
            <a:xfrm>
              <a:off x="3286125" y="5191125"/>
              <a:ext cx="117729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Cross t</a:t>
              </a:r>
              <a:r>
                <a:rPr lang="it-IT" sz="900" spc="5">
                  <a:effectLst/>
                  <a:latin typeface="Calibri" panose="020F0502020204030204" pitchFamily="34" charset="0"/>
                  <a:ea typeface="Times New Roman" panose="02020603050405020304" pitchFamily="18" charset="0"/>
                  <a:cs typeface="Calibri" panose="020F0502020204030204" pitchFamily="34" charset="0"/>
                </a:rPr>
                <a:t>e</a:t>
              </a:r>
              <a:r>
                <a:rPr lang="it-IT" sz="900">
                  <a:effectLst/>
                  <a:latin typeface="Calibri" panose="020F0502020204030204" pitchFamily="34" charset="0"/>
                  <a:ea typeface="Times New Roman" panose="02020603050405020304" pitchFamily="18" charset="0"/>
                  <a:cs typeface="Calibri" panose="020F0502020204030204" pitchFamily="34" charset="0"/>
                </a:rPr>
                <a:t>st comp</a:t>
              </a:r>
              <a:r>
                <a:rPr lang="it-IT" sz="900" spc="-5">
                  <a:effectLst/>
                  <a:latin typeface="Calibri" panose="020F0502020204030204" pitchFamily="34" charset="0"/>
                  <a:ea typeface="Times New Roman" panose="02020603050405020304" pitchFamily="18" charset="0"/>
                  <a:cs typeface="Calibri" panose="020F0502020204030204" pitchFamily="34" charset="0"/>
                </a:rPr>
                <a:t>a</a:t>
              </a:r>
              <a:r>
                <a:rPr lang="it-IT" sz="900">
                  <a:effectLst/>
                  <a:latin typeface="Calibri" panose="020F0502020204030204" pitchFamily="34" charset="0"/>
                  <a:ea typeface="Times New Roman" panose="02020603050405020304" pitchFamily="18" charset="0"/>
                  <a:cs typeface="Calibri" panose="020F0502020204030204" pitchFamily="34" charset="0"/>
                </a:rPr>
                <a:t>rab</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lity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7" name="Casella di testo 92"/>
            <p:cNvSpPr txBox="1">
              <a:spLocks noChangeArrowheads="1"/>
            </p:cNvSpPr>
            <p:nvPr/>
          </p:nvSpPr>
          <p:spPr bwMode="auto">
            <a:xfrm>
              <a:off x="3286125" y="5314950"/>
              <a:ext cx="247332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en-US" sz="900">
                  <a:effectLst/>
                  <a:latin typeface="Calibri" panose="020F0502020204030204" pitchFamily="34" charset="0"/>
                  <a:ea typeface="Times New Roman" panose="02020603050405020304" pitchFamily="18" charset="0"/>
                  <a:cs typeface="Calibri" panose="020F0502020204030204" pitchFamily="34" charset="0"/>
                </a:rPr>
                <a:t>‐ Equivalence with diffe</a:t>
              </a:r>
              <a:r>
                <a:rPr lang="en-US" sz="900" spc="5">
                  <a:effectLst/>
                  <a:latin typeface="Calibri" panose="020F0502020204030204" pitchFamily="34" charset="0"/>
                  <a:ea typeface="Times New Roman" panose="02020603050405020304" pitchFamily="18" charset="0"/>
                  <a:cs typeface="Calibri" panose="020F0502020204030204" pitchFamily="34" charset="0"/>
                </a:rPr>
                <a:t>r</a:t>
              </a:r>
              <a:r>
                <a:rPr lang="en-US" sz="900">
                  <a:effectLst/>
                  <a:latin typeface="Calibri" panose="020F0502020204030204" pitchFamily="34" charset="0"/>
                  <a:ea typeface="Times New Roman" panose="02020603050405020304" pitchFamily="18" charset="0"/>
                  <a:cs typeface="Calibri" panose="020F0502020204030204" pitchFamily="34" charset="0"/>
                </a:rPr>
                <a:t>ent versions of the same test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8" name="Casella di testo 91"/>
            <p:cNvSpPr txBox="1">
              <a:spLocks noChangeArrowheads="1"/>
            </p:cNvSpPr>
            <p:nvPr/>
          </p:nvSpPr>
          <p:spPr bwMode="auto">
            <a:xfrm>
              <a:off x="3286125" y="5448300"/>
              <a:ext cx="183515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Comparabili</a:t>
              </a:r>
              <a:r>
                <a:rPr lang="it-IT" sz="900" spc="-5">
                  <a:effectLst/>
                  <a:latin typeface="Calibri" panose="020F0502020204030204" pitchFamily="34" charset="0"/>
                  <a:ea typeface="Times New Roman" panose="02020603050405020304" pitchFamily="18" charset="0"/>
                  <a:cs typeface="Calibri" panose="020F0502020204030204" pitchFamily="34" charset="0"/>
                </a:rPr>
                <a:t>t</a:t>
              </a:r>
              <a:r>
                <a:rPr lang="it-IT" sz="900">
                  <a:effectLst/>
                  <a:latin typeface="Calibri" panose="020F0502020204030204" pitchFamily="34" charset="0"/>
                  <a:ea typeface="Times New Roman" panose="02020603050405020304" pitchFamily="18" charset="0"/>
                  <a:cs typeface="Calibri" panose="020F0502020204030204" pitchFamily="34" charset="0"/>
                </a:rPr>
                <a:t>y</a:t>
              </a:r>
              <a:r>
                <a:rPr lang="it-IT" sz="900" spc="5">
                  <a:effectLst/>
                  <a:latin typeface="Calibri" panose="020F0502020204030204" pitchFamily="34" charset="0"/>
                  <a:ea typeface="Times New Roman" panose="02020603050405020304" pitchFamily="18" charset="0"/>
                  <a:cs typeface="Calibri" panose="020F0502020204030204" pitchFamily="34" charset="0"/>
                </a:rPr>
                <a:t> </a:t>
              </a:r>
              <a:r>
                <a:rPr lang="it-IT" sz="900">
                  <a:effectLst/>
                  <a:latin typeface="Calibri" panose="020F0502020204030204" pitchFamily="34" charset="0"/>
                  <a:ea typeface="Times New Roman" panose="02020603050405020304" pitchFamily="18" charset="0"/>
                  <a:cs typeface="Calibri" panose="020F0502020204030204" pitchFamily="34" charset="0"/>
                </a:rPr>
                <a:t>with external stand</a:t>
              </a:r>
              <a:r>
                <a:rPr lang="it-IT" sz="900" spc="5">
                  <a:effectLst/>
                  <a:latin typeface="Calibri" panose="020F0502020204030204" pitchFamily="34" charset="0"/>
                  <a:ea typeface="Times New Roman" panose="02020603050405020304" pitchFamily="18" charset="0"/>
                  <a:cs typeface="Calibri" panose="020F0502020204030204" pitchFamily="34" charset="0"/>
                </a:rPr>
                <a:t>a</a:t>
              </a:r>
              <a:r>
                <a:rPr lang="it-IT" sz="900">
                  <a:effectLst/>
                  <a:latin typeface="Calibri" panose="020F0502020204030204" pitchFamily="34" charset="0"/>
                  <a:ea typeface="Times New Roman" panose="02020603050405020304" pitchFamily="18" charset="0"/>
                  <a:cs typeface="Calibri" panose="020F0502020204030204" pitchFamily="34" charset="0"/>
                </a:rPr>
                <a:t>rds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59" name="Gruppo 58"/>
            <p:cNvGrpSpPr>
              <a:grpSpLocks/>
            </p:cNvGrpSpPr>
            <p:nvPr/>
          </p:nvGrpSpPr>
          <p:grpSpPr bwMode="auto">
            <a:xfrm>
              <a:off x="1952625" y="571500"/>
              <a:ext cx="2038985" cy="298450"/>
              <a:chOff x="3953" y="3344"/>
              <a:chExt cx="3211" cy="470"/>
            </a:xfrm>
          </p:grpSpPr>
          <p:sp>
            <p:nvSpPr>
              <p:cNvPr id="155" name="Freeform 89"/>
              <p:cNvSpPr>
                <a:spLocks noChangeArrowheads="1"/>
              </p:cNvSpPr>
              <p:nvPr/>
            </p:nvSpPr>
            <p:spPr bwMode="auto">
              <a:xfrm>
                <a:off x="7044" y="3351"/>
                <a:ext cx="120" cy="450"/>
              </a:xfrm>
              <a:custGeom>
                <a:avLst/>
                <a:gdLst>
                  <a:gd name="T0" fmla="*/ 51 w 120"/>
                  <a:gd name="T1" fmla="*/ 0 h 450"/>
                  <a:gd name="T2" fmla="*/ 51 w 120"/>
                  <a:gd name="T3" fmla="*/ 330 h 450"/>
                  <a:gd name="T4" fmla="*/ 67 w 120"/>
                  <a:gd name="T5" fmla="*/ 330 h 450"/>
                  <a:gd name="T6" fmla="*/ 67 w 120"/>
                  <a:gd name="T7" fmla="*/ 350 h 450"/>
                  <a:gd name="T8" fmla="*/ 51 w 120"/>
                  <a:gd name="T9" fmla="*/ 350 h 450"/>
                  <a:gd name="T10" fmla="*/ 51 w 120"/>
                  <a:gd name="T11" fmla="*/ 330 h 450"/>
                  <a:gd name="T12" fmla="*/ 0 w 120"/>
                  <a:gd name="T13" fmla="*/ 330 h 450"/>
                  <a:gd name="T14" fmla="*/ 60 w 120"/>
                  <a:gd name="T15" fmla="*/ 450 h 450"/>
                  <a:gd name="T16" fmla="*/ 120 w 120"/>
                  <a:gd name="T17" fmla="*/ 330 h 450"/>
                  <a:gd name="T18" fmla="*/ 67 w 120"/>
                  <a:gd name="T19" fmla="*/ 330 h 450"/>
                  <a:gd name="T20" fmla="*/ 67 w 120"/>
                  <a:gd name="T21" fmla="*/ 0 h 450"/>
                  <a:gd name="T22" fmla="*/ 51 w 120"/>
                  <a:gd name="T2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450">
                    <a:moveTo>
                      <a:pt x="51" y="0"/>
                    </a:moveTo>
                    <a:lnTo>
                      <a:pt x="51" y="330"/>
                    </a:lnTo>
                    <a:lnTo>
                      <a:pt x="67" y="330"/>
                    </a:lnTo>
                    <a:lnTo>
                      <a:pt x="67" y="350"/>
                    </a:lnTo>
                    <a:lnTo>
                      <a:pt x="51" y="350"/>
                    </a:lnTo>
                    <a:lnTo>
                      <a:pt x="51" y="330"/>
                    </a:lnTo>
                    <a:lnTo>
                      <a:pt x="0" y="330"/>
                    </a:lnTo>
                    <a:lnTo>
                      <a:pt x="60" y="450"/>
                    </a:lnTo>
                    <a:lnTo>
                      <a:pt x="120" y="330"/>
                    </a:lnTo>
                    <a:lnTo>
                      <a:pt x="67" y="330"/>
                    </a:lnTo>
                    <a:lnTo>
                      <a:pt x="67" y="0"/>
                    </a:lnTo>
                    <a:lnTo>
                      <a:pt x="51"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6" name="Freeform 90"/>
              <p:cNvSpPr>
                <a:spLocks noChangeArrowheads="1"/>
              </p:cNvSpPr>
              <p:nvPr/>
            </p:nvSpPr>
            <p:spPr bwMode="auto">
              <a:xfrm>
                <a:off x="3953" y="3344"/>
                <a:ext cx="3151" cy="470"/>
              </a:xfrm>
              <a:custGeom>
                <a:avLst/>
                <a:gdLst>
                  <a:gd name="T0" fmla="*/ 3150 w 3151"/>
                  <a:gd name="T1" fmla="*/ 0 h 470"/>
                  <a:gd name="T2" fmla="*/ 118 w 3151"/>
                  <a:gd name="T3" fmla="*/ 404 h 470"/>
                  <a:gd name="T4" fmla="*/ 120 w 3151"/>
                  <a:gd name="T5" fmla="*/ 418 h 470"/>
                  <a:gd name="T6" fmla="*/ 100 w 3151"/>
                  <a:gd name="T7" fmla="*/ 421 h 470"/>
                  <a:gd name="T8" fmla="*/ 98 w 3151"/>
                  <a:gd name="T9" fmla="*/ 406 h 470"/>
                  <a:gd name="T10" fmla="*/ 118 w 3151"/>
                  <a:gd name="T11" fmla="*/ 404 h 470"/>
                  <a:gd name="T12" fmla="*/ 111 w 3151"/>
                  <a:gd name="T13" fmla="*/ 351 h 470"/>
                  <a:gd name="T14" fmla="*/ 0 w 3151"/>
                  <a:gd name="T15" fmla="*/ 427 h 470"/>
                  <a:gd name="T16" fmla="*/ 127 w 3151"/>
                  <a:gd name="T17" fmla="*/ 470 h 470"/>
                  <a:gd name="T18" fmla="*/ 120 w 3151"/>
                  <a:gd name="T19" fmla="*/ 418 h 470"/>
                  <a:gd name="T20" fmla="*/ 3151 w 3151"/>
                  <a:gd name="T21" fmla="*/ 14 h 470"/>
                  <a:gd name="T22" fmla="*/ 3150 w 3151"/>
                  <a:gd name="T23"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51" h="470">
                    <a:moveTo>
                      <a:pt x="3150" y="0"/>
                    </a:moveTo>
                    <a:lnTo>
                      <a:pt x="118" y="404"/>
                    </a:lnTo>
                    <a:lnTo>
                      <a:pt x="120" y="418"/>
                    </a:lnTo>
                    <a:lnTo>
                      <a:pt x="100" y="421"/>
                    </a:lnTo>
                    <a:lnTo>
                      <a:pt x="98" y="406"/>
                    </a:lnTo>
                    <a:lnTo>
                      <a:pt x="118" y="404"/>
                    </a:lnTo>
                    <a:lnTo>
                      <a:pt x="111" y="351"/>
                    </a:lnTo>
                    <a:lnTo>
                      <a:pt x="0" y="427"/>
                    </a:lnTo>
                    <a:lnTo>
                      <a:pt x="127" y="470"/>
                    </a:lnTo>
                    <a:lnTo>
                      <a:pt x="120" y="418"/>
                    </a:lnTo>
                    <a:lnTo>
                      <a:pt x="3151" y="14"/>
                    </a:lnTo>
                    <a:lnTo>
                      <a:pt x="3150"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60" name="Gruppo 59"/>
            <p:cNvGrpSpPr>
              <a:grpSpLocks/>
            </p:cNvGrpSpPr>
            <p:nvPr/>
          </p:nvGrpSpPr>
          <p:grpSpPr bwMode="auto">
            <a:xfrm>
              <a:off x="1057275" y="3333750"/>
              <a:ext cx="3155950" cy="1115060"/>
              <a:chOff x="2547" y="7690"/>
              <a:chExt cx="4970" cy="1756"/>
            </a:xfrm>
          </p:grpSpPr>
          <p:sp>
            <p:nvSpPr>
              <p:cNvPr id="140" name="Freeform 92"/>
              <p:cNvSpPr>
                <a:spLocks noChangeArrowheads="1"/>
              </p:cNvSpPr>
              <p:nvPr/>
            </p:nvSpPr>
            <p:spPr bwMode="auto">
              <a:xfrm>
                <a:off x="7405" y="8173"/>
                <a:ext cx="103"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41" name="Freeform 93"/>
              <p:cNvSpPr>
                <a:spLocks noChangeArrowheads="1"/>
              </p:cNvSpPr>
              <p:nvPr/>
            </p:nvSpPr>
            <p:spPr bwMode="auto">
              <a:xfrm>
                <a:off x="2557" y="8173"/>
                <a:ext cx="103"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42" name="Freeform 94"/>
              <p:cNvSpPr>
                <a:spLocks noChangeArrowheads="1"/>
              </p:cNvSpPr>
              <p:nvPr/>
            </p:nvSpPr>
            <p:spPr bwMode="auto">
              <a:xfrm>
                <a:off x="2660" y="8173"/>
                <a:ext cx="4744" cy="200"/>
              </a:xfrm>
              <a:custGeom>
                <a:avLst/>
                <a:gdLst>
                  <a:gd name="T0" fmla="*/ 0 w 4744"/>
                  <a:gd name="T1" fmla="*/ 0 h 200"/>
                  <a:gd name="T2" fmla="*/ 0 w 4744"/>
                  <a:gd name="T3" fmla="*/ 200 h 200"/>
                  <a:gd name="T4" fmla="*/ 4744 w 4744"/>
                  <a:gd name="T5" fmla="*/ 200 h 200"/>
                  <a:gd name="T6" fmla="*/ 4744 w 4744"/>
                  <a:gd name="T7" fmla="*/ 0 h 200"/>
                  <a:gd name="T8" fmla="*/ 0 w 4744"/>
                  <a:gd name="T9" fmla="*/ 0 h 200"/>
                </a:gdLst>
                <a:ahLst/>
                <a:cxnLst>
                  <a:cxn ang="0">
                    <a:pos x="T0" y="T1"/>
                  </a:cxn>
                  <a:cxn ang="0">
                    <a:pos x="T2" y="T3"/>
                  </a:cxn>
                  <a:cxn ang="0">
                    <a:pos x="T4" y="T5"/>
                  </a:cxn>
                  <a:cxn ang="0">
                    <a:pos x="T6" y="T7"/>
                  </a:cxn>
                  <a:cxn ang="0">
                    <a:pos x="T8" y="T9"/>
                  </a:cxn>
                </a:cxnLst>
                <a:rect l="0" t="0" r="r" b="b"/>
                <a:pathLst>
                  <a:path w="4744" h="200">
                    <a:moveTo>
                      <a:pt x="0" y="0"/>
                    </a:moveTo>
                    <a:lnTo>
                      <a:pt x="0" y="200"/>
                    </a:lnTo>
                    <a:lnTo>
                      <a:pt x="4744" y="200"/>
                    </a:lnTo>
                    <a:lnTo>
                      <a:pt x="4744"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43" name="Freeform 95"/>
              <p:cNvSpPr>
                <a:spLocks/>
              </p:cNvSpPr>
              <p:nvPr/>
            </p:nvSpPr>
            <p:spPr bwMode="auto">
              <a:xfrm>
                <a:off x="2547" y="8168"/>
                <a:ext cx="9" cy="0"/>
              </a:xfrm>
              <a:custGeom>
                <a:avLst/>
                <a:gdLst>
                  <a:gd name="T0" fmla="*/ 0 w 9"/>
                  <a:gd name="T1" fmla="*/ 0 h 21600"/>
                  <a:gd name="T2" fmla="*/ 9 w 9"/>
                  <a:gd name="T3" fmla="*/ 0 h 21600"/>
                </a:gdLst>
                <a:ahLst/>
                <a:cxnLst>
                  <a:cxn ang="0">
                    <a:pos x="T0" y="T1"/>
                  </a:cxn>
                  <a:cxn ang="0">
                    <a:pos x="T2" y="T3"/>
                  </a:cxn>
                </a:cxnLst>
                <a:rect l="0" t="0" r="r" b="b"/>
                <a:pathLst>
                  <a:path w="9" h="21600">
                    <a:moveTo>
                      <a:pt x="0" y="0"/>
                    </a:moveTo>
                    <a:lnTo>
                      <a:pt x="9"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4" name="Freeform 96"/>
              <p:cNvSpPr>
                <a:spLocks/>
              </p:cNvSpPr>
              <p:nvPr/>
            </p:nvSpPr>
            <p:spPr bwMode="auto">
              <a:xfrm>
                <a:off x="2547" y="8168"/>
                <a:ext cx="4970" cy="0"/>
              </a:xfrm>
              <a:custGeom>
                <a:avLst/>
                <a:gdLst>
                  <a:gd name="T0" fmla="*/ 0 w 4970"/>
                  <a:gd name="T1" fmla="*/ 0 h 21600"/>
                  <a:gd name="T2" fmla="*/ 4970 w 4970"/>
                  <a:gd name="T3" fmla="*/ 0 h 21600"/>
                </a:gdLst>
                <a:ahLst/>
                <a:cxnLst>
                  <a:cxn ang="0">
                    <a:pos x="T0" y="T1"/>
                  </a:cxn>
                  <a:cxn ang="0">
                    <a:pos x="T2" y="T3"/>
                  </a:cxn>
                </a:cxnLst>
                <a:rect l="0" t="0" r="r" b="b"/>
                <a:pathLst>
                  <a:path w="4970" h="21600">
                    <a:moveTo>
                      <a:pt x="0" y="0"/>
                    </a:moveTo>
                    <a:lnTo>
                      <a:pt x="497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5" name="Freeform 97"/>
              <p:cNvSpPr>
                <a:spLocks/>
              </p:cNvSpPr>
              <p:nvPr/>
            </p:nvSpPr>
            <p:spPr bwMode="auto">
              <a:xfrm>
                <a:off x="7513" y="816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4">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6" name="Freeform 98"/>
              <p:cNvSpPr>
                <a:spLocks/>
              </p:cNvSpPr>
              <p:nvPr/>
            </p:nvSpPr>
            <p:spPr bwMode="auto">
              <a:xfrm>
                <a:off x="2552" y="8173"/>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7" name="Freeform 99"/>
              <p:cNvSpPr>
                <a:spLocks/>
              </p:cNvSpPr>
              <p:nvPr/>
            </p:nvSpPr>
            <p:spPr bwMode="auto">
              <a:xfrm>
                <a:off x="7513" y="8173"/>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4">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8" name="Freeform 100"/>
              <p:cNvSpPr>
                <a:spLocks/>
              </p:cNvSpPr>
              <p:nvPr/>
            </p:nvSpPr>
            <p:spPr bwMode="auto">
              <a:xfrm>
                <a:off x="2547" y="8378"/>
                <a:ext cx="4970" cy="0"/>
              </a:xfrm>
              <a:custGeom>
                <a:avLst/>
                <a:gdLst>
                  <a:gd name="T0" fmla="*/ 0 w 4970"/>
                  <a:gd name="T1" fmla="*/ 0 h 21600"/>
                  <a:gd name="T2" fmla="*/ 4970 w 4970"/>
                  <a:gd name="T3" fmla="*/ 0 h 21600"/>
                </a:gdLst>
                <a:ahLst/>
                <a:cxnLst>
                  <a:cxn ang="0">
                    <a:pos x="T0" y="T1"/>
                  </a:cxn>
                  <a:cxn ang="0">
                    <a:pos x="T2" y="T3"/>
                  </a:cxn>
                </a:cxnLst>
                <a:rect l="0" t="0" r="r" b="b"/>
                <a:pathLst>
                  <a:path w="4970" h="21600">
                    <a:moveTo>
                      <a:pt x="0" y="0"/>
                    </a:moveTo>
                    <a:lnTo>
                      <a:pt x="497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9" name="Freeform 101"/>
              <p:cNvSpPr>
                <a:spLocks/>
              </p:cNvSpPr>
              <p:nvPr/>
            </p:nvSpPr>
            <p:spPr bwMode="auto">
              <a:xfrm>
                <a:off x="2552" y="8383"/>
                <a:ext cx="0" cy="609"/>
              </a:xfrm>
              <a:custGeom>
                <a:avLst/>
                <a:gdLst>
                  <a:gd name="T0" fmla="*/ 0 w 21600"/>
                  <a:gd name="T1" fmla="*/ 609 h 609"/>
                  <a:gd name="T2" fmla="*/ 0 w 21600"/>
                  <a:gd name="T3" fmla="*/ 0 h 609"/>
                </a:gdLst>
                <a:ahLst/>
                <a:cxnLst>
                  <a:cxn ang="0">
                    <a:pos x="T0" y="T1"/>
                  </a:cxn>
                  <a:cxn ang="0">
                    <a:pos x="T2" y="T3"/>
                  </a:cxn>
                </a:cxnLst>
                <a:rect l="0" t="0" r="r" b="b"/>
                <a:pathLst>
                  <a:path w="21600" h="609">
                    <a:moveTo>
                      <a:pt x="0" y="609"/>
                    </a:moveTo>
                    <a:lnTo>
                      <a:pt x="0"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50" name="Freeform 102"/>
              <p:cNvSpPr>
                <a:spLocks/>
              </p:cNvSpPr>
              <p:nvPr/>
            </p:nvSpPr>
            <p:spPr bwMode="auto">
              <a:xfrm>
                <a:off x="2547" y="8988"/>
                <a:ext cx="4960" cy="0"/>
              </a:xfrm>
              <a:custGeom>
                <a:avLst/>
                <a:gdLst>
                  <a:gd name="T0" fmla="*/ 0 w 4960"/>
                  <a:gd name="T1" fmla="*/ 0 h 21600"/>
                  <a:gd name="T2" fmla="*/ 4960 w 4960"/>
                  <a:gd name="T3" fmla="*/ 0 h 21600"/>
                </a:gdLst>
                <a:ahLst/>
                <a:cxnLst>
                  <a:cxn ang="0">
                    <a:pos x="T0" y="T1"/>
                  </a:cxn>
                  <a:cxn ang="0">
                    <a:pos x="T2" y="T3"/>
                  </a:cxn>
                </a:cxnLst>
                <a:rect l="0" t="0" r="r" b="b"/>
                <a:pathLst>
                  <a:path w="4960" h="21600">
                    <a:moveTo>
                      <a:pt x="0" y="0"/>
                    </a:moveTo>
                    <a:lnTo>
                      <a:pt x="496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51" name="Freeform 103"/>
              <p:cNvSpPr>
                <a:spLocks/>
              </p:cNvSpPr>
              <p:nvPr/>
            </p:nvSpPr>
            <p:spPr bwMode="auto">
              <a:xfrm>
                <a:off x="7513" y="8383"/>
                <a:ext cx="0" cy="609"/>
              </a:xfrm>
              <a:custGeom>
                <a:avLst/>
                <a:gdLst>
                  <a:gd name="T0" fmla="*/ 0 w 21600"/>
                  <a:gd name="T1" fmla="*/ 609 h 609"/>
                  <a:gd name="T2" fmla="*/ 0 w 21600"/>
                  <a:gd name="T3" fmla="*/ 0 h 609"/>
                </a:gdLst>
                <a:ahLst/>
                <a:cxnLst>
                  <a:cxn ang="0">
                    <a:pos x="T0" y="T1"/>
                  </a:cxn>
                  <a:cxn ang="0">
                    <a:pos x="T2" y="T3"/>
                  </a:cxn>
                </a:cxnLst>
                <a:rect l="0" t="0" r="r" b="b"/>
                <a:pathLst>
                  <a:path w="21600" h="609">
                    <a:moveTo>
                      <a:pt x="0" y="609"/>
                    </a:moveTo>
                    <a:lnTo>
                      <a:pt x="0" y="0"/>
                    </a:lnTo>
                  </a:path>
                </a:pathLst>
              </a:custGeom>
              <a:noFill/>
              <a:ln w="6094">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52" name="Freeform 104"/>
              <p:cNvSpPr>
                <a:spLocks/>
              </p:cNvSpPr>
              <p:nvPr/>
            </p:nvSpPr>
            <p:spPr bwMode="auto">
              <a:xfrm>
                <a:off x="7513" y="898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4">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53" name="Freeform 105"/>
              <p:cNvSpPr>
                <a:spLocks noChangeArrowheads="1"/>
              </p:cNvSpPr>
              <p:nvPr/>
            </p:nvSpPr>
            <p:spPr bwMode="auto">
              <a:xfrm>
                <a:off x="4721" y="7690"/>
                <a:ext cx="120" cy="450"/>
              </a:xfrm>
              <a:custGeom>
                <a:avLst/>
                <a:gdLst>
                  <a:gd name="T0" fmla="*/ 40 w 120"/>
                  <a:gd name="T1" fmla="*/ 0 h 450"/>
                  <a:gd name="T2" fmla="*/ 52 w 120"/>
                  <a:gd name="T3" fmla="*/ 330 h 450"/>
                  <a:gd name="T4" fmla="*/ 0 w 120"/>
                  <a:gd name="T5" fmla="*/ 332 h 450"/>
                  <a:gd name="T6" fmla="*/ 63 w 120"/>
                  <a:gd name="T7" fmla="*/ 450 h 450"/>
                  <a:gd name="T8" fmla="*/ 120 w 120"/>
                  <a:gd name="T9" fmla="*/ 327 h 450"/>
                  <a:gd name="T10" fmla="*/ 66 w 120"/>
                  <a:gd name="T11" fmla="*/ 329 h 450"/>
                  <a:gd name="T12" fmla="*/ 67 w 120"/>
                  <a:gd name="T13" fmla="*/ 349 h 450"/>
                  <a:gd name="T14" fmla="*/ 52 w 120"/>
                  <a:gd name="T15" fmla="*/ 350 h 450"/>
                  <a:gd name="T16" fmla="*/ 52 w 120"/>
                  <a:gd name="T17" fmla="*/ 330 h 450"/>
                  <a:gd name="T18" fmla="*/ 66 w 120"/>
                  <a:gd name="T19" fmla="*/ 329 h 450"/>
                  <a:gd name="T20" fmla="*/ 56 w 120"/>
                  <a:gd name="T21" fmla="*/ 0 h 450"/>
                  <a:gd name="T22" fmla="*/ 40 w 120"/>
                  <a:gd name="T2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450">
                    <a:moveTo>
                      <a:pt x="40" y="0"/>
                    </a:moveTo>
                    <a:lnTo>
                      <a:pt x="52" y="330"/>
                    </a:lnTo>
                    <a:lnTo>
                      <a:pt x="0" y="332"/>
                    </a:lnTo>
                    <a:lnTo>
                      <a:pt x="63" y="450"/>
                    </a:lnTo>
                    <a:lnTo>
                      <a:pt x="120" y="327"/>
                    </a:lnTo>
                    <a:lnTo>
                      <a:pt x="66" y="329"/>
                    </a:lnTo>
                    <a:lnTo>
                      <a:pt x="67" y="349"/>
                    </a:lnTo>
                    <a:lnTo>
                      <a:pt x="52" y="350"/>
                    </a:lnTo>
                    <a:lnTo>
                      <a:pt x="52" y="330"/>
                    </a:lnTo>
                    <a:lnTo>
                      <a:pt x="66" y="329"/>
                    </a:lnTo>
                    <a:lnTo>
                      <a:pt x="56" y="0"/>
                    </a:lnTo>
                    <a:lnTo>
                      <a:pt x="40"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4" name="Freeform 106"/>
              <p:cNvSpPr>
                <a:spLocks noChangeArrowheads="1"/>
              </p:cNvSpPr>
              <p:nvPr/>
            </p:nvSpPr>
            <p:spPr bwMode="auto">
              <a:xfrm>
                <a:off x="4832" y="9026"/>
                <a:ext cx="120" cy="420"/>
              </a:xfrm>
              <a:custGeom>
                <a:avLst/>
                <a:gdLst>
                  <a:gd name="T0" fmla="*/ 52 w 120"/>
                  <a:gd name="T1" fmla="*/ 0 h 420"/>
                  <a:gd name="T2" fmla="*/ 52 w 120"/>
                  <a:gd name="T3" fmla="*/ 300 h 420"/>
                  <a:gd name="T4" fmla="*/ 67 w 120"/>
                  <a:gd name="T5" fmla="*/ 300 h 420"/>
                  <a:gd name="T6" fmla="*/ 67 w 120"/>
                  <a:gd name="T7" fmla="*/ 320 h 420"/>
                  <a:gd name="T8" fmla="*/ 52 w 120"/>
                  <a:gd name="T9" fmla="*/ 320 h 420"/>
                  <a:gd name="T10" fmla="*/ 52 w 120"/>
                  <a:gd name="T11" fmla="*/ 300 h 420"/>
                  <a:gd name="T12" fmla="*/ 0 w 120"/>
                  <a:gd name="T13" fmla="*/ 300 h 420"/>
                  <a:gd name="T14" fmla="*/ 60 w 120"/>
                  <a:gd name="T15" fmla="*/ 420 h 420"/>
                  <a:gd name="T16" fmla="*/ 120 w 120"/>
                  <a:gd name="T17" fmla="*/ 300 h 420"/>
                  <a:gd name="T18" fmla="*/ 67 w 120"/>
                  <a:gd name="T19" fmla="*/ 300 h 420"/>
                  <a:gd name="T20" fmla="*/ 67 w 120"/>
                  <a:gd name="T21" fmla="*/ 0 h 420"/>
                  <a:gd name="T22" fmla="*/ 52 w 120"/>
                  <a:gd name="T23"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420">
                    <a:moveTo>
                      <a:pt x="52" y="0"/>
                    </a:moveTo>
                    <a:lnTo>
                      <a:pt x="52" y="300"/>
                    </a:lnTo>
                    <a:lnTo>
                      <a:pt x="67" y="300"/>
                    </a:lnTo>
                    <a:lnTo>
                      <a:pt x="67" y="320"/>
                    </a:lnTo>
                    <a:lnTo>
                      <a:pt x="52" y="320"/>
                    </a:lnTo>
                    <a:lnTo>
                      <a:pt x="52" y="300"/>
                    </a:lnTo>
                    <a:lnTo>
                      <a:pt x="0" y="300"/>
                    </a:lnTo>
                    <a:lnTo>
                      <a:pt x="60" y="420"/>
                    </a:lnTo>
                    <a:lnTo>
                      <a:pt x="120" y="300"/>
                    </a:lnTo>
                    <a:lnTo>
                      <a:pt x="67" y="300"/>
                    </a:lnTo>
                    <a:lnTo>
                      <a:pt x="67" y="0"/>
                    </a:lnTo>
                    <a:lnTo>
                      <a:pt x="52"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61" name="Gruppo 60"/>
            <p:cNvGrpSpPr>
              <a:grpSpLocks/>
            </p:cNvGrpSpPr>
            <p:nvPr/>
          </p:nvGrpSpPr>
          <p:grpSpPr bwMode="auto">
            <a:xfrm>
              <a:off x="0" y="4733925"/>
              <a:ext cx="5842000" cy="981710"/>
              <a:chOff x="879" y="9897"/>
              <a:chExt cx="9200" cy="1546"/>
            </a:xfrm>
          </p:grpSpPr>
          <p:sp>
            <p:nvSpPr>
              <p:cNvPr id="112" name="Freeform 108"/>
              <p:cNvSpPr>
                <a:spLocks noChangeArrowheads="1"/>
              </p:cNvSpPr>
              <p:nvPr/>
            </p:nvSpPr>
            <p:spPr bwMode="auto">
              <a:xfrm>
                <a:off x="4625" y="10423"/>
                <a:ext cx="103"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3" name="Freeform 109"/>
              <p:cNvSpPr>
                <a:spLocks noChangeArrowheads="1"/>
              </p:cNvSpPr>
              <p:nvPr/>
            </p:nvSpPr>
            <p:spPr bwMode="auto">
              <a:xfrm>
                <a:off x="889" y="10423"/>
                <a:ext cx="103"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4" name="Freeform 110"/>
              <p:cNvSpPr>
                <a:spLocks noChangeArrowheads="1"/>
              </p:cNvSpPr>
              <p:nvPr/>
            </p:nvSpPr>
            <p:spPr bwMode="auto">
              <a:xfrm>
                <a:off x="992" y="10423"/>
                <a:ext cx="3633" cy="200"/>
              </a:xfrm>
              <a:custGeom>
                <a:avLst/>
                <a:gdLst>
                  <a:gd name="T0" fmla="*/ 0 w 3633"/>
                  <a:gd name="T1" fmla="*/ 0 h 200"/>
                  <a:gd name="T2" fmla="*/ 0 w 3633"/>
                  <a:gd name="T3" fmla="*/ 200 h 200"/>
                  <a:gd name="T4" fmla="*/ 3633 w 3633"/>
                  <a:gd name="T5" fmla="*/ 200 h 200"/>
                  <a:gd name="T6" fmla="*/ 3633 w 3633"/>
                  <a:gd name="T7" fmla="*/ 0 h 200"/>
                  <a:gd name="T8" fmla="*/ 0 w 3633"/>
                  <a:gd name="T9" fmla="*/ 0 h 200"/>
                </a:gdLst>
                <a:ahLst/>
                <a:cxnLst>
                  <a:cxn ang="0">
                    <a:pos x="T0" y="T1"/>
                  </a:cxn>
                  <a:cxn ang="0">
                    <a:pos x="T2" y="T3"/>
                  </a:cxn>
                  <a:cxn ang="0">
                    <a:pos x="T4" y="T5"/>
                  </a:cxn>
                  <a:cxn ang="0">
                    <a:pos x="T6" y="T7"/>
                  </a:cxn>
                  <a:cxn ang="0">
                    <a:pos x="T8" y="T9"/>
                  </a:cxn>
                </a:cxnLst>
                <a:rect l="0" t="0" r="r" b="b"/>
                <a:pathLst>
                  <a:path w="3633" h="200">
                    <a:moveTo>
                      <a:pt x="0" y="0"/>
                    </a:moveTo>
                    <a:lnTo>
                      <a:pt x="0" y="200"/>
                    </a:lnTo>
                    <a:lnTo>
                      <a:pt x="3633" y="200"/>
                    </a:lnTo>
                    <a:lnTo>
                      <a:pt x="3633"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5" name="Freeform 111"/>
              <p:cNvSpPr>
                <a:spLocks noChangeArrowheads="1"/>
              </p:cNvSpPr>
              <p:nvPr/>
            </p:nvSpPr>
            <p:spPr bwMode="auto">
              <a:xfrm>
                <a:off x="5959" y="10423"/>
                <a:ext cx="103"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6" name="Freeform 112"/>
              <p:cNvSpPr>
                <a:spLocks noChangeArrowheads="1"/>
              </p:cNvSpPr>
              <p:nvPr/>
            </p:nvSpPr>
            <p:spPr bwMode="auto">
              <a:xfrm>
                <a:off x="9967" y="10423"/>
                <a:ext cx="103"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7" name="Freeform 113"/>
              <p:cNvSpPr>
                <a:spLocks noChangeArrowheads="1"/>
              </p:cNvSpPr>
              <p:nvPr/>
            </p:nvSpPr>
            <p:spPr bwMode="auto">
              <a:xfrm>
                <a:off x="6062" y="10423"/>
                <a:ext cx="3904" cy="200"/>
              </a:xfrm>
              <a:custGeom>
                <a:avLst/>
                <a:gdLst>
                  <a:gd name="T0" fmla="*/ 0 w 3904"/>
                  <a:gd name="T1" fmla="*/ 0 h 200"/>
                  <a:gd name="T2" fmla="*/ 0 w 3904"/>
                  <a:gd name="T3" fmla="*/ 200 h 200"/>
                  <a:gd name="T4" fmla="*/ 3904 w 3904"/>
                  <a:gd name="T5" fmla="*/ 200 h 200"/>
                  <a:gd name="T6" fmla="*/ 3904 w 3904"/>
                  <a:gd name="T7" fmla="*/ 0 h 200"/>
                  <a:gd name="T8" fmla="*/ 0 w 3904"/>
                  <a:gd name="T9" fmla="*/ 0 h 200"/>
                </a:gdLst>
                <a:ahLst/>
                <a:cxnLst>
                  <a:cxn ang="0">
                    <a:pos x="T0" y="T1"/>
                  </a:cxn>
                  <a:cxn ang="0">
                    <a:pos x="T2" y="T3"/>
                  </a:cxn>
                  <a:cxn ang="0">
                    <a:pos x="T4" y="T5"/>
                  </a:cxn>
                  <a:cxn ang="0">
                    <a:pos x="T6" y="T7"/>
                  </a:cxn>
                  <a:cxn ang="0">
                    <a:pos x="T8" y="T9"/>
                  </a:cxn>
                </a:cxnLst>
                <a:rect l="0" t="0" r="r" b="b"/>
                <a:pathLst>
                  <a:path w="3904" h="200">
                    <a:moveTo>
                      <a:pt x="0" y="0"/>
                    </a:moveTo>
                    <a:lnTo>
                      <a:pt x="0" y="200"/>
                    </a:lnTo>
                    <a:lnTo>
                      <a:pt x="3904" y="200"/>
                    </a:lnTo>
                    <a:lnTo>
                      <a:pt x="3904"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8" name="Freeform 114"/>
              <p:cNvSpPr>
                <a:spLocks/>
              </p:cNvSpPr>
              <p:nvPr/>
            </p:nvSpPr>
            <p:spPr bwMode="auto">
              <a:xfrm>
                <a:off x="884" y="1041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19" name="Freeform 115"/>
              <p:cNvSpPr>
                <a:spLocks/>
              </p:cNvSpPr>
              <p:nvPr/>
            </p:nvSpPr>
            <p:spPr bwMode="auto">
              <a:xfrm>
                <a:off x="879" y="10418"/>
                <a:ext cx="3859" cy="0"/>
              </a:xfrm>
              <a:custGeom>
                <a:avLst/>
                <a:gdLst>
                  <a:gd name="T0" fmla="*/ 0 w 3859"/>
                  <a:gd name="T1" fmla="*/ 0 h 21600"/>
                  <a:gd name="T2" fmla="*/ 3859 w 3859"/>
                  <a:gd name="T3" fmla="*/ 0 h 21600"/>
                </a:gdLst>
                <a:ahLst/>
                <a:cxnLst>
                  <a:cxn ang="0">
                    <a:pos x="T0" y="T1"/>
                  </a:cxn>
                  <a:cxn ang="0">
                    <a:pos x="T2" y="T3"/>
                  </a:cxn>
                </a:cxnLst>
                <a:rect l="0" t="0" r="r" b="b"/>
                <a:pathLst>
                  <a:path w="3859" h="21600">
                    <a:moveTo>
                      <a:pt x="0" y="0"/>
                    </a:moveTo>
                    <a:lnTo>
                      <a:pt x="3859"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0" name="Freeform 116"/>
              <p:cNvSpPr>
                <a:spLocks/>
              </p:cNvSpPr>
              <p:nvPr/>
            </p:nvSpPr>
            <p:spPr bwMode="auto">
              <a:xfrm>
                <a:off x="4734" y="1041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1" name="Freeform 117"/>
              <p:cNvSpPr>
                <a:spLocks/>
              </p:cNvSpPr>
              <p:nvPr/>
            </p:nvSpPr>
            <p:spPr bwMode="auto">
              <a:xfrm>
                <a:off x="5954" y="1041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2" name="Freeform 118"/>
              <p:cNvSpPr>
                <a:spLocks/>
              </p:cNvSpPr>
              <p:nvPr/>
            </p:nvSpPr>
            <p:spPr bwMode="auto">
              <a:xfrm>
                <a:off x="5949" y="10418"/>
                <a:ext cx="4130" cy="0"/>
              </a:xfrm>
              <a:custGeom>
                <a:avLst/>
                <a:gdLst>
                  <a:gd name="T0" fmla="*/ 0 w 4130"/>
                  <a:gd name="T1" fmla="*/ 0 h 21600"/>
                  <a:gd name="T2" fmla="*/ 4130 w 4130"/>
                  <a:gd name="T3" fmla="*/ 0 h 21600"/>
                </a:gdLst>
                <a:ahLst/>
                <a:cxnLst>
                  <a:cxn ang="0">
                    <a:pos x="T0" y="T1"/>
                  </a:cxn>
                  <a:cxn ang="0">
                    <a:pos x="T2" y="T3"/>
                  </a:cxn>
                </a:cxnLst>
                <a:rect l="0" t="0" r="r" b="b"/>
                <a:pathLst>
                  <a:path w="4130" h="21600">
                    <a:moveTo>
                      <a:pt x="0" y="0"/>
                    </a:moveTo>
                    <a:lnTo>
                      <a:pt x="4130"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3" name="Freeform 119"/>
              <p:cNvSpPr>
                <a:spLocks/>
              </p:cNvSpPr>
              <p:nvPr/>
            </p:nvSpPr>
            <p:spPr bwMode="auto">
              <a:xfrm>
                <a:off x="10075" y="1041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4" name="Freeform 120"/>
              <p:cNvSpPr>
                <a:spLocks/>
              </p:cNvSpPr>
              <p:nvPr/>
            </p:nvSpPr>
            <p:spPr bwMode="auto">
              <a:xfrm>
                <a:off x="884" y="10423"/>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5" name="Freeform 121"/>
              <p:cNvSpPr>
                <a:spLocks/>
              </p:cNvSpPr>
              <p:nvPr/>
            </p:nvSpPr>
            <p:spPr bwMode="auto">
              <a:xfrm>
                <a:off x="4734" y="10423"/>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6" name="Freeform 122"/>
              <p:cNvSpPr>
                <a:spLocks/>
              </p:cNvSpPr>
              <p:nvPr/>
            </p:nvSpPr>
            <p:spPr bwMode="auto">
              <a:xfrm>
                <a:off x="5954" y="10423"/>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7" name="Freeform 123"/>
              <p:cNvSpPr>
                <a:spLocks/>
              </p:cNvSpPr>
              <p:nvPr/>
            </p:nvSpPr>
            <p:spPr bwMode="auto">
              <a:xfrm>
                <a:off x="10075" y="10423"/>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8" name="Freeform 124"/>
              <p:cNvSpPr>
                <a:spLocks/>
              </p:cNvSpPr>
              <p:nvPr/>
            </p:nvSpPr>
            <p:spPr bwMode="auto">
              <a:xfrm>
                <a:off x="879" y="10628"/>
                <a:ext cx="3859" cy="0"/>
              </a:xfrm>
              <a:custGeom>
                <a:avLst/>
                <a:gdLst>
                  <a:gd name="T0" fmla="*/ 0 w 3859"/>
                  <a:gd name="T1" fmla="*/ 0 h 21600"/>
                  <a:gd name="T2" fmla="*/ 3859 w 3859"/>
                  <a:gd name="T3" fmla="*/ 0 h 21600"/>
                </a:gdLst>
                <a:ahLst/>
                <a:cxnLst>
                  <a:cxn ang="0">
                    <a:pos x="T0" y="T1"/>
                  </a:cxn>
                  <a:cxn ang="0">
                    <a:pos x="T2" y="T3"/>
                  </a:cxn>
                </a:cxnLst>
                <a:rect l="0" t="0" r="r" b="b"/>
                <a:pathLst>
                  <a:path w="3859" h="21600">
                    <a:moveTo>
                      <a:pt x="0" y="0"/>
                    </a:moveTo>
                    <a:lnTo>
                      <a:pt x="3859"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29" name="Freeform 125"/>
              <p:cNvSpPr>
                <a:spLocks/>
              </p:cNvSpPr>
              <p:nvPr/>
            </p:nvSpPr>
            <p:spPr bwMode="auto">
              <a:xfrm>
                <a:off x="5949" y="10628"/>
                <a:ext cx="4130" cy="0"/>
              </a:xfrm>
              <a:custGeom>
                <a:avLst/>
                <a:gdLst>
                  <a:gd name="T0" fmla="*/ 0 w 4130"/>
                  <a:gd name="T1" fmla="*/ 0 h 21600"/>
                  <a:gd name="T2" fmla="*/ 4130 w 4130"/>
                  <a:gd name="T3" fmla="*/ 0 h 21600"/>
                </a:gdLst>
                <a:ahLst/>
                <a:cxnLst>
                  <a:cxn ang="0">
                    <a:pos x="T0" y="T1"/>
                  </a:cxn>
                  <a:cxn ang="0">
                    <a:pos x="T2" y="T3"/>
                  </a:cxn>
                </a:cxnLst>
                <a:rect l="0" t="0" r="r" b="b"/>
                <a:pathLst>
                  <a:path w="4130" h="21600">
                    <a:moveTo>
                      <a:pt x="0" y="0"/>
                    </a:moveTo>
                    <a:lnTo>
                      <a:pt x="4130"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0" name="Freeform 126"/>
              <p:cNvSpPr>
                <a:spLocks/>
              </p:cNvSpPr>
              <p:nvPr/>
            </p:nvSpPr>
            <p:spPr bwMode="auto">
              <a:xfrm>
                <a:off x="884" y="10633"/>
                <a:ext cx="0" cy="810"/>
              </a:xfrm>
              <a:custGeom>
                <a:avLst/>
                <a:gdLst>
                  <a:gd name="T0" fmla="*/ 0 w 21600"/>
                  <a:gd name="T1" fmla="*/ 810 h 810"/>
                  <a:gd name="T2" fmla="*/ 0 w 21600"/>
                  <a:gd name="T3" fmla="*/ 0 h 810"/>
                </a:gdLst>
                <a:ahLst/>
                <a:cxnLst>
                  <a:cxn ang="0">
                    <a:pos x="T0" y="T1"/>
                  </a:cxn>
                  <a:cxn ang="0">
                    <a:pos x="T2" y="T3"/>
                  </a:cxn>
                </a:cxnLst>
                <a:rect l="0" t="0" r="r" b="b"/>
                <a:pathLst>
                  <a:path w="21600" h="810">
                    <a:moveTo>
                      <a:pt x="0" y="81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1" name="Freeform 127"/>
              <p:cNvSpPr>
                <a:spLocks/>
              </p:cNvSpPr>
              <p:nvPr/>
            </p:nvSpPr>
            <p:spPr bwMode="auto">
              <a:xfrm>
                <a:off x="879" y="11438"/>
                <a:ext cx="3849" cy="0"/>
              </a:xfrm>
              <a:custGeom>
                <a:avLst/>
                <a:gdLst>
                  <a:gd name="T0" fmla="*/ 0 w 3849"/>
                  <a:gd name="T1" fmla="*/ 0 h 21600"/>
                  <a:gd name="T2" fmla="*/ 3849 w 3849"/>
                  <a:gd name="T3" fmla="*/ 0 h 21600"/>
                </a:gdLst>
                <a:ahLst/>
                <a:cxnLst>
                  <a:cxn ang="0">
                    <a:pos x="T0" y="T1"/>
                  </a:cxn>
                  <a:cxn ang="0">
                    <a:pos x="T2" y="T3"/>
                  </a:cxn>
                </a:cxnLst>
                <a:rect l="0" t="0" r="r" b="b"/>
                <a:pathLst>
                  <a:path w="3849" h="21600">
                    <a:moveTo>
                      <a:pt x="0" y="0"/>
                    </a:moveTo>
                    <a:lnTo>
                      <a:pt x="3849"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2" name="Freeform 128"/>
              <p:cNvSpPr>
                <a:spLocks/>
              </p:cNvSpPr>
              <p:nvPr/>
            </p:nvSpPr>
            <p:spPr bwMode="auto">
              <a:xfrm>
                <a:off x="4734" y="10633"/>
                <a:ext cx="0" cy="810"/>
              </a:xfrm>
              <a:custGeom>
                <a:avLst/>
                <a:gdLst>
                  <a:gd name="T0" fmla="*/ 0 w 21600"/>
                  <a:gd name="T1" fmla="*/ 810 h 810"/>
                  <a:gd name="T2" fmla="*/ 0 w 21600"/>
                  <a:gd name="T3" fmla="*/ 0 h 810"/>
                </a:gdLst>
                <a:ahLst/>
                <a:cxnLst>
                  <a:cxn ang="0">
                    <a:pos x="T0" y="T1"/>
                  </a:cxn>
                  <a:cxn ang="0">
                    <a:pos x="T2" y="T3"/>
                  </a:cxn>
                </a:cxnLst>
                <a:rect l="0" t="0" r="r" b="b"/>
                <a:pathLst>
                  <a:path w="21600" h="810">
                    <a:moveTo>
                      <a:pt x="0" y="81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3" name="Freeform 129"/>
              <p:cNvSpPr>
                <a:spLocks/>
              </p:cNvSpPr>
              <p:nvPr/>
            </p:nvSpPr>
            <p:spPr bwMode="auto">
              <a:xfrm>
                <a:off x="4734" y="1143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4" name="Freeform 130"/>
              <p:cNvSpPr>
                <a:spLocks/>
              </p:cNvSpPr>
              <p:nvPr/>
            </p:nvSpPr>
            <p:spPr bwMode="auto">
              <a:xfrm>
                <a:off x="5954" y="10633"/>
                <a:ext cx="0" cy="810"/>
              </a:xfrm>
              <a:custGeom>
                <a:avLst/>
                <a:gdLst>
                  <a:gd name="T0" fmla="*/ 0 w 21600"/>
                  <a:gd name="T1" fmla="*/ 810 h 810"/>
                  <a:gd name="T2" fmla="*/ 0 w 21600"/>
                  <a:gd name="T3" fmla="*/ 0 h 810"/>
                </a:gdLst>
                <a:ahLst/>
                <a:cxnLst>
                  <a:cxn ang="0">
                    <a:pos x="T0" y="T1"/>
                  </a:cxn>
                  <a:cxn ang="0">
                    <a:pos x="T2" y="T3"/>
                  </a:cxn>
                </a:cxnLst>
                <a:rect l="0" t="0" r="r" b="b"/>
                <a:pathLst>
                  <a:path w="21600" h="810">
                    <a:moveTo>
                      <a:pt x="0" y="81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5" name="Freeform 131"/>
              <p:cNvSpPr>
                <a:spLocks/>
              </p:cNvSpPr>
              <p:nvPr/>
            </p:nvSpPr>
            <p:spPr bwMode="auto">
              <a:xfrm>
                <a:off x="5949" y="11438"/>
                <a:ext cx="4120" cy="0"/>
              </a:xfrm>
              <a:custGeom>
                <a:avLst/>
                <a:gdLst>
                  <a:gd name="T0" fmla="*/ 0 w 4120"/>
                  <a:gd name="T1" fmla="*/ 0 h 21600"/>
                  <a:gd name="T2" fmla="*/ 4120 w 4120"/>
                  <a:gd name="T3" fmla="*/ 0 h 21600"/>
                </a:gdLst>
                <a:ahLst/>
                <a:cxnLst>
                  <a:cxn ang="0">
                    <a:pos x="T0" y="T1"/>
                  </a:cxn>
                  <a:cxn ang="0">
                    <a:pos x="T2" y="T3"/>
                  </a:cxn>
                </a:cxnLst>
                <a:rect l="0" t="0" r="r" b="b"/>
                <a:pathLst>
                  <a:path w="4120" h="21600">
                    <a:moveTo>
                      <a:pt x="0" y="0"/>
                    </a:moveTo>
                    <a:lnTo>
                      <a:pt x="4120"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6" name="Freeform 132"/>
              <p:cNvSpPr>
                <a:spLocks/>
              </p:cNvSpPr>
              <p:nvPr/>
            </p:nvSpPr>
            <p:spPr bwMode="auto">
              <a:xfrm>
                <a:off x="10075" y="10633"/>
                <a:ext cx="0" cy="810"/>
              </a:xfrm>
              <a:custGeom>
                <a:avLst/>
                <a:gdLst>
                  <a:gd name="T0" fmla="*/ 0 w 21600"/>
                  <a:gd name="T1" fmla="*/ 810 h 810"/>
                  <a:gd name="T2" fmla="*/ 0 w 21600"/>
                  <a:gd name="T3" fmla="*/ 0 h 810"/>
                </a:gdLst>
                <a:ahLst/>
                <a:cxnLst>
                  <a:cxn ang="0">
                    <a:pos x="T0" y="T1"/>
                  </a:cxn>
                  <a:cxn ang="0">
                    <a:pos x="T2" y="T3"/>
                  </a:cxn>
                </a:cxnLst>
                <a:rect l="0" t="0" r="r" b="b"/>
                <a:pathLst>
                  <a:path w="21600" h="810">
                    <a:moveTo>
                      <a:pt x="0" y="810"/>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7" name="Freeform 133"/>
              <p:cNvSpPr>
                <a:spLocks/>
              </p:cNvSpPr>
              <p:nvPr/>
            </p:nvSpPr>
            <p:spPr bwMode="auto">
              <a:xfrm>
                <a:off x="10075" y="11433"/>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8" name="Freeform 134"/>
              <p:cNvSpPr>
                <a:spLocks noChangeArrowheads="1"/>
              </p:cNvSpPr>
              <p:nvPr/>
            </p:nvSpPr>
            <p:spPr bwMode="auto">
              <a:xfrm>
                <a:off x="2177" y="9897"/>
                <a:ext cx="2701" cy="482"/>
              </a:xfrm>
              <a:custGeom>
                <a:avLst/>
                <a:gdLst>
                  <a:gd name="T0" fmla="*/ 2698 w 2701"/>
                  <a:gd name="T1" fmla="*/ 0 h 482"/>
                  <a:gd name="T2" fmla="*/ 117 w 2701"/>
                  <a:gd name="T3" fmla="*/ 415 h 482"/>
                  <a:gd name="T4" fmla="*/ 119 w 2701"/>
                  <a:gd name="T5" fmla="*/ 430 h 482"/>
                  <a:gd name="T6" fmla="*/ 100 w 2701"/>
                  <a:gd name="T7" fmla="*/ 433 h 482"/>
                  <a:gd name="T8" fmla="*/ 98 w 2701"/>
                  <a:gd name="T9" fmla="*/ 418 h 482"/>
                  <a:gd name="T10" fmla="*/ 117 w 2701"/>
                  <a:gd name="T11" fmla="*/ 415 h 482"/>
                  <a:gd name="T12" fmla="*/ 109 w 2701"/>
                  <a:gd name="T13" fmla="*/ 363 h 482"/>
                  <a:gd name="T14" fmla="*/ 0 w 2701"/>
                  <a:gd name="T15" fmla="*/ 441 h 482"/>
                  <a:gd name="T16" fmla="*/ 128 w 2701"/>
                  <a:gd name="T17" fmla="*/ 482 h 482"/>
                  <a:gd name="T18" fmla="*/ 119 w 2701"/>
                  <a:gd name="T19" fmla="*/ 430 h 482"/>
                  <a:gd name="T20" fmla="*/ 2701 w 2701"/>
                  <a:gd name="T21" fmla="*/ 14 h 482"/>
                  <a:gd name="T22" fmla="*/ 2698 w 2701"/>
                  <a:gd name="T23"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01" h="482">
                    <a:moveTo>
                      <a:pt x="2698" y="0"/>
                    </a:moveTo>
                    <a:lnTo>
                      <a:pt x="117" y="415"/>
                    </a:lnTo>
                    <a:lnTo>
                      <a:pt x="119" y="430"/>
                    </a:lnTo>
                    <a:lnTo>
                      <a:pt x="100" y="433"/>
                    </a:lnTo>
                    <a:lnTo>
                      <a:pt x="98" y="418"/>
                    </a:lnTo>
                    <a:lnTo>
                      <a:pt x="117" y="415"/>
                    </a:lnTo>
                    <a:lnTo>
                      <a:pt x="109" y="363"/>
                    </a:lnTo>
                    <a:lnTo>
                      <a:pt x="0" y="441"/>
                    </a:lnTo>
                    <a:lnTo>
                      <a:pt x="128" y="482"/>
                    </a:lnTo>
                    <a:lnTo>
                      <a:pt x="119" y="430"/>
                    </a:lnTo>
                    <a:lnTo>
                      <a:pt x="2701" y="14"/>
                    </a:lnTo>
                    <a:lnTo>
                      <a:pt x="2698"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39" name="Freeform 135"/>
              <p:cNvSpPr>
                <a:spLocks noChangeArrowheads="1"/>
              </p:cNvSpPr>
              <p:nvPr/>
            </p:nvSpPr>
            <p:spPr bwMode="auto">
              <a:xfrm>
                <a:off x="4892" y="9897"/>
                <a:ext cx="3075" cy="484"/>
              </a:xfrm>
              <a:custGeom>
                <a:avLst/>
                <a:gdLst>
                  <a:gd name="T0" fmla="*/ 2 w 3075"/>
                  <a:gd name="T1" fmla="*/ 0 h 484"/>
                  <a:gd name="T2" fmla="*/ 0 w 3075"/>
                  <a:gd name="T3" fmla="*/ 14 h 484"/>
                  <a:gd name="T4" fmla="*/ 2955 w 3075"/>
                  <a:gd name="T5" fmla="*/ 432 h 484"/>
                  <a:gd name="T6" fmla="*/ 2948 w 3075"/>
                  <a:gd name="T7" fmla="*/ 484 h 484"/>
                  <a:gd name="T8" fmla="*/ 3075 w 3075"/>
                  <a:gd name="T9" fmla="*/ 441 h 484"/>
                  <a:gd name="T10" fmla="*/ 2965 w 3075"/>
                  <a:gd name="T11" fmla="*/ 366 h 484"/>
                  <a:gd name="T12" fmla="*/ 2957 w 3075"/>
                  <a:gd name="T13" fmla="*/ 418 h 484"/>
                  <a:gd name="T14" fmla="*/ 2978 w 3075"/>
                  <a:gd name="T15" fmla="*/ 421 h 484"/>
                  <a:gd name="T16" fmla="*/ 2975 w 3075"/>
                  <a:gd name="T17" fmla="*/ 435 h 484"/>
                  <a:gd name="T18" fmla="*/ 2955 w 3075"/>
                  <a:gd name="T19" fmla="*/ 432 h 484"/>
                  <a:gd name="T20" fmla="*/ 2957 w 3075"/>
                  <a:gd name="T21" fmla="*/ 418 h 484"/>
                  <a:gd name="T22" fmla="*/ 2 w 3075"/>
                  <a:gd name="T23" fmla="*/ 0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5" h="484">
                    <a:moveTo>
                      <a:pt x="2" y="0"/>
                    </a:moveTo>
                    <a:lnTo>
                      <a:pt x="0" y="14"/>
                    </a:lnTo>
                    <a:lnTo>
                      <a:pt x="2955" y="432"/>
                    </a:lnTo>
                    <a:lnTo>
                      <a:pt x="2948" y="484"/>
                    </a:lnTo>
                    <a:lnTo>
                      <a:pt x="3075" y="441"/>
                    </a:lnTo>
                    <a:lnTo>
                      <a:pt x="2965" y="366"/>
                    </a:lnTo>
                    <a:lnTo>
                      <a:pt x="2957" y="418"/>
                    </a:lnTo>
                    <a:lnTo>
                      <a:pt x="2978" y="421"/>
                    </a:lnTo>
                    <a:lnTo>
                      <a:pt x="2975" y="435"/>
                    </a:lnTo>
                    <a:lnTo>
                      <a:pt x="2955" y="432"/>
                    </a:lnTo>
                    <a:lnTo>
                      <a:pt x="2957" y="418"/>
                    </a:lnTo>
                    <a:lnTo>
                      <a:pt x="2"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62" name="Gruppo 61"/>
            <p:cNvGrpSpPr>
              <a:grpSpLocks/>
            </p:cNvGrpSpPr>
            <p:nvPr/>
          </p:nvGrpSpPr>
          <p:grpSpPr bwMode="auto">
            <a:xfrm>
              <a:off x="1" y="914400"/>
              <a:ext cx="5929651" cy="2339975"/>
              <a:chOff x="1541" y="3878"/>
              <a:chExt cx="16376" cy="3685"/>
            </a:xfrm>
          </p:grpSpPr>
          <p:sp>
            <p:nvSpPr>
              <p:cNvPr id="72" name="Freeform 137"/>
              <p:cNvSpPr>
                <a:spLocks noChangeArrowheads="1"/>
              </p:cNvSpPr>
              <p:nvPr/>
            </p:nvSpPr>
            <p:spPr bwMode="auto">
              <a:xfrm>
                <a:off x="10498" y="3888"/>
                <a:ext cx="181"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3" name="Freeform 138"/>
              <p:cNvSpPr>
                <a:spLocks noChangeArrowheads="1"/>
              </p:cNvSpPr>
              <p:nvPr/>
            </p:nvSpPr>
            <p:spPr bwMode="auto">
              <a:xfrm>
                <a:off x="1559" y="3888"/>
                <a:ext cx="181"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4" name="Freeform 139"/>
              <p:cNvSpPr>
                <a:spLocks noChangeArrowheads="1"/>
              </p:cNvSpPr>
              <p:nvPr/>
            </p:nvSpPr>
            <p:spPr bwMode="auto">
              <a:xfrm>
                <a:off x="1740" y="3888"/>
                <a:ext cx="8759" cy="200"/>
              </a:xfrm>
              <a:custGeom>
                <a:avLst/>
                <a:gdLst>
                  <a:gd name="T0" fmla="*/ 0 w 4995"/>
                  <a:gd name="T1" fmla="*/ 0 h 200"/>
                  <a:gd name="T2" fmla="*/ 0 w 4995"/>
                  <a:gd name="T3" fmla="*/ 200 h 200"/>
                  <a:gd name="T4" fmla="*/ 4995 w 4995"/>
                  <a:gd name="T5" fmla="*/ 200 h 200"/>
                  <a:gd name="T6" fmla="*/ 4995 w 4995"/>
                  <a:gd name="T7" fmla="*/ 0 h 200"/>
                  <a:gd name="T8" fmla="*/ 0 w 4995"/>
                  <a:gd name="T9" fmla="*/ 0 h 200"/>
                </a:gdLst>
                <a:ahLst/>
                <a:cxnLst>
                  <a:cxn ang="0">
                    <a:pos x="T0" y="T1"/>
                  </a:cxn>
                  <a:cxn ang="0">
                    <a:pos x="T2" y="T3"/>
                  </a:cxn>
                  <a:cxn ang="0">
                    <a:pos x="T4" y="T5"/>
                  </a:cxn>
                  <a:cxn ang="0">
                    <a:pos x="T6" y="T7"/>
                  </a:cxn>
                  <a:cxn ang="0">
                    <a:pos x="T8" y="T9"/>
                  </a:cxn>
                </a:cxnLst>
                <a:rect l="0" t="0" r="r" b="b"/>
                <a:pathLst>
                  <a:path w="4995" h="200">
                    <a:moveTo>
                      <a:pt x="0" y="0"/>
                    </a:moveTo>
                    <a:lnTo>
                      <a:pt x="0" y="200"/>
                    </a:lnTo>
                    <a:lnTo>
                      <a:pt x="4995" y="200"/>
                    </a:lnTo>
                    <a:lnTo>
                      <a:pt x="4995"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5" name="Freeform 140"/>
              <p:cNvSpPr>
                <a:spLocks noChangeArrowheads="1"/>
              </p:cNvSpPr>
              <p:nvPr/>
            </p:nvSpPr>
            <p:spPr bwMode="auto">
              <a:xfrm>
                <a:off x="17721" y="3888"/>
                <a:ext cx="177" cy="200"/>
              </a:xfrm>
              <a:custGeom>
                <a:avLst/>
                <a:gdLst>
                  <a:gd name="T0" fmla="*/ 0 w 101"/>
                  <a:gd name="T1" fmla="*/ 200 h 200"/>
                  <a:gd name="T2" fmla="*/ 0 w 101"/>
                  <a:gd name="T3" fmla="*/ 0 h 200"/>
                  <a:gd name="T4" fmla="*/ 101 w 101"/>
                  <a:gd name="T5" fmla="*/ 0 h 200"/>
                  <a:gd name="T6" fmla="*/ 101 w 101"/>
                  <a:gd name="T7" fmla="*/ 200 h 200"/>
                  <a:gd name="T8" fmla="*/ 0 w 101"/>
                  <a:gd name="T9" fmla="*/ 200 h 200"/>
                </a:gdLst>
                <a:ahLst/>
                <a:cxnLst>
                  <a:cxn ang="0">
                    <a:pos x="T0" y="T1"/>
                  </a:cxn>
                  <a:cxn ang="0">
                    <a:pos x="T2" y="T3"/>
                  </a:cxn>
                  <a:cxn ang="0">
                    <a:pos x="T4" y="T5"/>
                  </a:cxn>
                  <a:cxn ang="0">
                    <a:pos x="T6" y="T7"/>
                  </a:cxn>
                  <a:cxn ang="0">
                    <a:pos x="T8" y="T9"/>
                  </a:cxn>
                </a:cxnLst>
                <a:rect l="0" t="0" r="r" b="b"/>
                <a:pathLst>
                  <a:path w="101" h="200">
                    <a:moveTo>
                      <a:pt x="0" y="200"/>
                    </a:moveTo>
                    <a:lnTo>
                      <a:pt x="0" y="0"/>
                    </a:lnTo>
                    <a:lnTo>
                      <a:pt x="101" y="0"/>
                    </a:lnTo>
                    <a:lnTo>
                      <a:pt x="101"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6" name="Freeform 141"/>
              <p:cNvSpPr>
                <a:spLocks noChangeArrowheads="1"/>
              </p:cNvSpPr>
              <p:nvPr/>
            </p:nvSpPr>
            <p:spPr bwMode="auto">
              <a:xfrm>
                <a:off x="11442" y="3888"/>
                <a:ext cx="181" cy="200"/>
              </a:xfrm>
              <a:custGeom>
                <a:avLst/>
                <a:gdLst>
                  <a:gd name="T0" fmla="*/ 0 w 103"/>
                  <a:gd name="T1" fmla="*/ 200 h 200"/>
                  <a:gd name="T2" fmla="*/ 0 w 103"/>
                  <a:gd name="T3" fmla="*/ 0 h 200"/>
                  <a:gd name="T4" fmla="*/ 103 w 103"/>
                  <a:gd name="T5" fmla="*/ 0 h 200"/>
                  <a:gd name="T6" fmla="*/ 103 w 103"/>
                  <a:gd name="T7" fmla="*/ 200 h 200"/>
                  <a:gd name="T8" fmla="*/ 0 w 103"/>
                  <a:gd name="T9" fmla="*/ 200 h 200"/>
                </a:gdLst>
                <a:ahLst/>
                <a:cxnLst>
                  <a:cxn ang="0">
                    <a:pos x="T0" y="T1"/>
                  </a:cxn>
                  <a:cxn ang="0">
                    <a:pos x="T2" y="T3"/>
                  </a:cxn>
                  <a:cxn ang="0">
                    <a:pos x="T4" y="T5"/>
                  </a:cxn>
                  <a:cxn ang="0">
                    <a:pos x="T6" y="T7"/>
                  </a:cxn>
                  <a:cxn ang="0">
                    <a:pos x="T8" y="T9"/>
                  </a:cxn>
                </a:cxnLst>
                <a:rect l="0" t="0" r="r" b="b"/>
                <a:pathLst>
                  <a:path w="103" h="200">
                    <a:moveTo>
                      <a:pt x="0" y="200"/>
                    </a:moveTo>
                    <a:lnTo>
                      <a:pt x="0" y="0"/>
                    </a:lnTo>
                    <a:lnTo>
                      <a:pt x="103" y="0"/>
                    </a:lnTo>
                    <a:lnTo>
                      <a:pt x="103" y="200"/>
                    </a:lnTo>
                    <a:lnTo>
                      <a:pt x="0" y="20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7" name="Freeform 142"/>
              <p:cNvSpPr>
                <a:spLocks noChangeArrowheads="1"/>
              </p:cNvSpPr>
              <p:nvPr/>
            </p:nvSpPr>
            <p:spPr bwMode="auto">
              <a:xfrm>
                <a:off x="11623" y="3888"/>
                <a:ext cx="6097" cy="200"/>
              </a:xfrm>
              <a:custGeom>
                <a:avLst/>
                <a:gdLst>
                  <a:gd name="T0" fmla="*/ 0 w 3477"/>
                  <a:gd name="T1" fmla="*/ 0 h 200"/>
                  <a:gd name="T2" fmla="*/ 0 w 3477"/>
                  <a:gd name="T3" fmla="*/ 200 h 200"/>
                  <a:gd name="T4" fmla="*/ 3477 w 3477"/>
                  <a:gd name="T5" fmla="*/ 200 h 200"/>
                  <a:gd name="T6" fmla="*/ 3477 w 3477"/>
                  <a:gd name="T7" fmla="*/ 0 h 200"/>
                  <a:gd name="T8" fmla="*/ 0 w 3477"/>
                  <a:gd name="T9" fmla="*/ 0 h 200"/>
                </a:gdLst>
                <a:ahLst/>
                <a:cxnLst>
                  <a:cxn ang="0">
                    <a:pos x="T0" y="T1"/>
                  </a:cxn>
                  <a:cxn ang="0">
                    <a:pos x="T2" y="T3"/>
                  </a:cxn>
                  <a:cxn ang="0">
                    <a:pos x="T4" y="T5"/>
                  </a:cxn>
                  <a:cxn ang="0">
                    <a:pos x="T6" y="T7"/>
                  </a:cxn>
                  <a:cxn ang="0">
                    <a:pos x="T8" y="T9"/>
                  </a:cxn>
                </a:cxnLst>
                <a:rect l="0" t="0" r="r" b="b"/>
                <a:pathLst>
                  <a:path w="3477" h="200">
                    <a:moveTo>
                      <a:pt x="0" y="0"/>
                    </a:moveTo>
                    <a:lnTo>
                      <a:pt x="0" y="200"/>
                    </a:lnTo>
                    <a:lnTo>
                      <a:pt x="3477" y="200"/>
                    </a:lnTo>
                    <a:lnTo>
                      <a:pt x="3477"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8" name="Freeform 143"/>
              <p:cNvSpPr>
                <a:spLocks/>
              </p:cNvSpPr>
              <p:nvPr/>
            </p:nvSpPr>
            <p:spPr bwMode="auto">
              <a:xfrm>
                <a:off x="1541" y="3883"/>
                <a:ext cx="16" cy="0"/>
              </a:xfrm>
              <a:custGeom>
                <a:avLst/>
                <a:gdLst>
                  <a:gd name="T0" fmla="*/ 0 w 9"/>
                  <a:gd name="T1" fmla="*/ 0 h 21600"/>
                  <a:gd name="T2" fmla="*/ 9 w 9"/>
                  <a:gd name="T3" fmla="*/ 0 h 21600"/>
                </a:gdLst>
                <a:ahLst/>
                <a:cxnLst>
                  <a:cxn ang="0">
                    <a:pos x="T0" y="T1"/>
                  </a:cxn>
                  <a:cxn ang="0">
                    <a:pos x="T2" y="T3"/>
                  </a:cxn>
                </a:cxnLst>
                <a:rect l="0" t="0" r="r" b="b"/>
                <a:pathLst>
                  <a:path w="9" h="21600">
                    <a:moveTo>
                      <a:pt x="0" y="0"/>
                    </a:moveTo>
                    <a:lnTo>
                      <a:pt x="9"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79" name="Freeform 144"/>
              <p:cNvSpPr>
                <a:spLocks/>
              </p:cNvSpPr>
              <p:nvPr/>
            </p:nvSpPr>
            <p:spPr bwMode="auto">
              <a:xfrm>
                <a:off x="1541" y="3883"/>
                <a:ext cx="9155" cy="0"/>
              </a:xfrm>
              <a:custGeom>
                <a:avLst/>
                <a:gdLst>
                  <a:gd name="T0" fmla="*/ 0 w 5221"/>
                  <a:gd name="T1" fmla="*/ 0 h 21600"/>
                  <a:gd name="T2" fmla="*/ 5221 w 5221"/>
                  <a:gd name="T3" fmla="*/ 0 h 21600"/>
                </a:gdLst>
                <a:ahLst/>
                <a:cxnLst>
                  <a:cxn ang="0">
                    <a:pos x="T0" y="T1"/>
                  </a:cxn>
                  <a:cxn ang="0">
                    <a:pos x="T2" y="T3"/>
                  </a:cxn>
                </a:cxnLst>
                <a:rect l="0" t="0" r="r" b="b"/>
                <a:pathLst>
                  <a:path w="5221" h="21600">
                    <a:moveTo>
                      <a:pt x="0" y="0"/>
                    </a:moveTo>
                    <a:lnTo>
                      <a:pt x="5221"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0" name="Freeform 145"/>
              <p:cNvSpPr>
                <a:spLocks/>
              </p:cNvSpPr>
              <p:nvPr/>
            </p:nvSpPr>
            <p:spPr bwMode="auto">
              <a:xfrm>
                <a:off x="10681" y="3883"/>
                <a:ext cx="16" cy="0"/>
              </a:xfrm>
              <a:custGeom>
                <a:avLst/>
                <a:gdLst>
                  <a:gd name="T0" fmla="*/ 0 w 9"/>
                  <a:gd name="T1" fmla="*/ 0 h 21600"/>
                  <a:gd name="T2" fmla="*/ 9 w 9"/>
                  <a:gd name="T3" fmla="*/ 0 h 21600"/>
                </a:gdLst>
                <a:ahLst/>
                <a:cxnLst>
                  <a:cxn ang="0">
                    <a:pos x="T0" y="T1"/>
                  </a:cxn>
                  <a:cxn ang="0">
                    <a:pos x="T2" y="T3"/>
                  </a:cxn>
                </a:cxnLst>
                <a:rect l="0" t="0" r="r" b="b"/>
                <a:pathLst>
                  <a:path w="9" h="21600">
                    <a:moveTo>
                      <a:pt x="0" y="0"/>
                    </a:moveTo>
                    <a:lnTo>
                      <a:pt x="9"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1" name="Freeform 146"/>
              <p:cNvSpPr>
                <a:spLocks/>
              </p:cNvSpPr>
              <p:nvPr/>
            </p:nvSpPr>
            <p:spPr bwMode="auto">
              <a:xfrm>
                <a:off x="11424" y="3883"/>
                <a:ext cx="16" cy="0"/>
              </a:xfrm>
              <a:custGeom>
                <a:avLst/>
                <a:gdLst>
                  <a:gd name="T0" fmla="*/ 0 w 9"/>
                  <a:gd name="T1" fmla="*/ 0 h 21600"/>
                  <a:gd name="T2" fmla="*/ 9 w 9"/>
                  <a:gd name="T3" fmla="*/ 0 h 21600"/>
                </a:gdLst>
                <a:ahLst/>
                <a:cxnLst>
                  <a:cxn ang="0">
                    <a:pos x="T0" y="T1"/>
                  </a:cxn>
                  <a:cxn ang="0">
                    <a:pos x="T2" y="T3"/>
                  </a:cxn>
                </a:cxnLst>
                <a:rect l="0" t="0" r="r" b="b"/>
                <a:pathLst>
                  <a:path w="9" h="21600">
                    <a:moveTo>
                      <a:pt x="0" y="0"/>
                    </a:moveTo>
                    <a:lnTo>
                      <a:pt x="9"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2" name="Freeform 147"/>
              <p:cNvSpPr>
                <a:spLocks/>
              </p:cNvSpPr>
              <p:nvPr/>
            </p:nvSpPr>
            <p:spPr bwMode="auto">
              <a:xfrm>
                <a:off x="11424" y="3883"/>
                <a:ext cx="6493" cy="0"/>
              </a:xfrm>
              <a:custGeom>
                <a:avLst/>
                <a:gdLst>
                  <a:gd name="T0" fmla="*/ 0 w 3703"/>
                  <a:gd name="T1" fmla="*/ 0 h 21600"/>
                  <a:gd name="T2" fmla="*/ 3703 w 3703"/>
                  <a:gd name="T3" fmla="*/ 0 h 21600"/>
                </a:gdLst>
                <a:ahLst/>
                <a:cxnLst>
                  <a:cxn ang="0">
                    <a:pos x="T0" y="T1"/>
                  </a:cxn>
                  <a:cxn ang="0">
                    <a:pos x="T2" y="T3"/>
                  </a:cxn>
                </a:cxnLst>
                <a:rect l="0" t="0" r="r" b="b"/>
                <a:pathLst>
                  <a:path w="3703" h="21600">
                    <a:moveTo>
                      <a:pt x="0" y="0"/>
                    </a:moveTo>
                    <a:lnTo>
                      <a:pt x="3703"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3" name="Freeform 148"/>
              <p:cNvSpPr>
                <a:spLocks/>
              </p:cNvSpPr>
              <p:nvPr/>
            </p:nvSpPr>
            <p:spPr bwMode="auto">
              <a:xfrm>
                <a:off x="17911" y="3878"/>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4" name="Freeform 149"/>
              <p:cNvSpPr>
                <a:spLocks/>
              </p:cNvSpPr>
              <p:nvPr/>
            </p:nvSpPr>
            <p:spPr bwMode="auto">
              <a:xfrm>
                <a:off x="1550" y="3888"/>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5" name="Freeform 150"/>
              <p:cNvSpPr>
                <a:spLocks/>
              </p:cNvSpPr>
              <p:nvPr/>
            </p:nvSpPr>
            <p:spPr bwMode="auto">
              <a:xfrm>
                <a:off x="10688" y="3888"/>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6" name="Freeform 151"/>
              <p:cNvSpPr>
                <a:spLocks/>
              </p:cNvSpPr>
              <p:nvPr/>
            </p:nvSpPr>
            <p:spPr bwMode="auto">
              <a:xfrm>
                <a:off x="11433" y="3888"/>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7" name="Freeform 152"/>
              <p:cNvSpPr>
                <a:spLocks/>
              </p:cNvSpPr>
              <p:nvPr/>
            </p:nvSpPr>
            <p:spPr bwMode="auto">
              <a:xfrm>
                <a:off x="17911" y="3888"/>
                <a:ext cx="0" cy="200"/>
              </a:xfrm>
              <a:custGeom>
                <a:avLst/>
                <a:gdLst>
                  <a:gd name="T0" fmla="*/ 0 w 21600"/>
                  <a:gd name="T1" fmla="*/ 200 h 200"/>
                  <a:gd name="T2" fmla="*/ 0 w 21600"/>
                  <a:gd name="T3" fmla="*/ 0 h 200"/>
                </a:gdLst>
                <a:ahLst/>
                <a:cxnLst>
                  <a:cxn ang="0">
                    <a:pos x="T0" y="T1"/>
                  </a:cxn>
                  <a:cxn ang="0">
                    <a:pos x="T2" y="T3"/>
                  </a:cxn>
                </a:cxnLst>
                <a:rect l="0" t="0" r="r" b="b"/>
                <a:pathLst>
                  <a:path w="21600" h="200">
                    <a:moveTo>
                      <a:pt x="0" y="20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8" name="Freeform 153"/>
              <p:cNvSpPr>
                <a:spLocks/>
              </p:cNvSpPr>
              <p:nvPr/>
            </p:nvSpPr>
            <p:spPr bwMode="auto">
              <a:xfrm>
                <a:off x="1541" y="4093"/>
                <a:ext cx="9155" cy="0"/>
              </a:xfrm>
              <a:custGeom>
                <a:avLst/>
                <a:gdLst>
                  <a:gd name="T0" fmla="*/ 0 w 5221"/>
                  <a:gd name="T1" fmla="*/ 0 h 21600"/>
                  <a:gd name="T2" fmla="*/ 5221 w 5221"/>
                  <a:gd name="T3" fmla="*/ 0 h 21600"/>
                </a:gdLst>
                <a:ahLst/>
                <a:cxnLst>
                  <a:cxn ang="0">
                    <a:pos x="T0" y="T1"/>
                  </a:cxn>
                  <a:cxn ang="0">
                    <a:pos x="T2" y="T3"/>
                  </a:cxn>
                </a:cxnLst>
                <a:rect l="0" t="0" r="r" b="b"/>
                <a:pathLst>
                  <a:path w="5221" h="21600">
                    <a:moveTo>
                      <a:pt x="0" y="0"/>
                    </a:moveTo>
                    <a:lnTo>
                      <a:pt x="5221"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9" name="Freeform 154"/>
              <p:cNvSpPr>
                <a:spLocks/>
              </p:cNvSpPr>
              <p:nvPr/>
            </p:nvSpPr>
            <p:spPr bwMode="auto">
              <a:xfrm>
                <a:off x="11424" y="4093"/>
                <a:ext cx="6493" cy="0"/>
              </a:xfrm>
              <a:custGeom>
                <a:avLst/>
                <a:gdLst>
                  <a:gd name="T0" fmla="*/ 0 w 3703"/>
                  <a:gd name="T1" fmla="*/ 0 h 21600"/>
                  <a:gd name="T2" fmla="*/ 3703 w 3703"/>
                  <a:gd name="T3" fmla="*/ 0 h 21600"/>
                </a:gdLst>
                <a:ahLst/>
                <a:cxnLst>
                  <a:cxn ang="0">
                    <a:pos x="T0" y="T1"/>
                  </a:cxn>
                  <a:cxn ang="0">
                    <a:pos x="T2" y="T3"/>
                  </a:cxn>
                </a:cxnLst>
                <a:rect l="0" t="0" r="r" b="b"/>
                <a:pathLst>
                  <a:path w="3703" h="21600">
                    <a:moveTo>
                      <a:pt x="0" y="0"/>
                    </a:moveTo>
                    <a:lnTo>
                      <a:pt x="3703"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0" name="Freeform 155"/>
              <p:cNvSpPr>
                <a:spLocks/>
              </p:cNvSpPr>
              <p:nvPr/>
            </p:nvSpPr>
            <p:spPr bwMode="auto">
              <a:xfrm>
                <a:off x="1550" y="4098"/>
                <a:ext cx="0" cy="2810"/>
              </a:xfrm>
              <a:custGeom>
                <a:avLst/>
                <a:gdLst>
                  <a:gd name="T0" fmla="*/ 0 w 21600"/>
                  <a:gd name="T1" fmla="*/ 2810 h 2810"/>
                  <a:gd name="T2" fmla="*/ 0 w 21600"/>
                  <a:gd name="T3" fmla="*/ 0 h 2810"/>
                </a:gdLst>
                <a:ahLst/>
                <a:cxnLst>
                  <a:cxn ang="0">
                    <a:pos x="T0" y="T1"/>
                  </a:cxn>
                  <a:cxn ang="0">
                    <a:pos x="T2" y="T3"/>
                  </a:cxn>
                </a:cxnLst>
                <a:rect l="0" t="0" r="r" b="b"/>
                <a:pathLst>
                  <a:path w="21600" h="2810">
                    <a:moveTo>
                      <a:pt x="0" y="281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1" name="Freeform 156"/>
              <p:cNvSpPr>
                <a:spLocks/>
              </p:cNvSpPr>
              <p:nvPr/>
            </p:nvSpPr>
            <p:spPr bwMode="auto">
              <a:xfrm>
                <a:off x="1541" y="6903"/>
                <a:ext cx="4073" cy="0"/>
              </a:xfrm>
              <a:custGeom>
                <a:avLst/>
                <a:gdLst>
                  <a:gd name="T0" fmla="*/ 0 w 2323"/>
                  <a:gd name="T1" fmla="*/ 0 h 21600"/>
                  <a:gd name="T2" fmla="*/ 2323 w 2323"/>
                  <a:gd name="T3" fmla="*/ 0 h 21600"/>
                </a:gdLst>
                <a:ahLst/>
                <a:cxnLst>
                  <a:cxn ang="0">
                    <a:pos x="T0" y="T1"/>
                  </a:cxn>
                  <a:cxn ang="0">
                    <a:pos x="T2" y="T3"/>
                  </a:cxn>
                </a:cxnLst>
                <a:rect l="0" t="0" r="r" b="b"/>
                <a:pathLst>
                  <a:path w="2323" h="21600">
                    <a:moveTo>
                      <a:pt x="0" y="0"/>
                    </a:moveTo>
                    <a:lnTo>
                      <a:pt x="2323"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2" name="Freeform 157"/>
              <p:cNvSpPr>
                <a:spLocks/>
              </p:cNvSpPr>
              <p:nvPr/>
            </p:nvSpPr>
            <p:spPr bwMode="auto">
              <a:xfrm>
                <a:off x="5624" y="4098"/>
                <a:ext cx="0" cy="2810"/>
              </a:xfrm>
              <a:custGeom>
                <a:avLst/>
                <a:gdLst>
                  <a:gd name="T0" fmla="*/ 0 w 21600"/>
                  <a:gd name="T1" fmla="*/ 2810 h 2810"/>
                  <a:gd name="T2" fmla="*/ 0 w 21600"/>
                  <a:gd name="T3" fmla="*/ 0 h 2810"/>
                </a:gdLst>
                <a:ahLst/>
                <a:cxnLst>
                  <a:cxn ang="0">
                    <a:pos x="T0" y="T1"/>
                  </a:cxn>
                  <a:cxn ang="0">
                    <a:pos x="T2" y="T3"/>
                  </a:cxn>
                </a:cxnLst>
                <a:rect l="0" t="0" r="r" b="b"/>
                <a:pathLst>
                  <a:path w="21600" h="2810">
                    <a:moveTo>
                      <a:pt x="0" y="2810"/>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3" name="Freeform 158"/>
              <p:cNvSpPr>
                <a:spLocks/>
              </p:cNvSpPr>
              <p:nvPr/>
            </p:nvSpPr>
            <p:spPr bwMode="auto">
              <a:xfrm>
                <a:off x="5632" y="6903"/>
                <a:ext cx="5047" cy="0"/>
              </a:xfrm>
              <a:custGeom>
                <a:avLst/>
                <a:gdLst>
                  <a:gd name="T0" fmla="*/ 0 w 2878"/>
                  <a:gd name="T1" fmla="*/ 0 h 21600"/>
                  <a:gd name="T2" fmla="*/ 2878 w 2878"/>
                  <a:gd name="T3" fmla="*/ 0 h 21600"/>
                </a:gdLst>
                <a:ahLst/>
                <a:cxnLst>
                  <a:cxn ang="0">
                    <a:pos x="T0" y="T1"/>
                  </a:cxn>
                  <a:cxn ang="0">
                    <a:pos x="T2" y="T3"/>
                  </a:cxn>
                </a:cxnLst>
                <a:rect l="0" t="0" r="r" b="b"/>
                <a:pathLst>
                  <a:path w="2878" h="21600">
                    <a:moveTo>
                      <a:pt x="0" y="0"/>
                    </a:moveTo>
                    <a:lnTo>
                      <a:pt x="2878"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4" name="Freeform 159"/>
              <p:cNvSpPr>
                <a:spLocks/>
              </p:cNvSpPr>
              <p:nvPr/>
            </p:nvSpPr>
            <p:spPr bwMode="auto">
              <a:xfrm>
                <a:off x="10688" y="4098"/>
                <a:ext cx="0" cy="2810"/>
              </a:xfrm>
              <a:custGeom>
                <a:avLst/>
                <a:gdLst>
                  <a:gd name="T0" fmla="*/ 0 w 21600"/>
                  <a:gd name="T1" fmla="*/ 2810 h 2810"/>
                  <a:gd name="T2" fmla="*/ 0 w 21600"/>
                  <a:gd name="T3" fmla="*/ 0 h 2810"/>
                </a:gdLst>
                <a:ahLst/>
                <a:cxnLst>
                  <a:cxn ang="0">
                    <a:pos x="T0" y="T1"/>
                  </a:cxn>
                  <a:cxn ang="0">
                    <a:pos x="T2" y="T3"/>
                  </a:cxn>
                </a:cxnLst>
                <a:rect l="0" t="0" r="r" b="b"/>
                <a:pathLst>
                  <a:path w="21600" h="2810">
                    <a:moveTo>
                      <a:pt x="0" y="2810"/>
                    </a:moveTo>
                    <a:lnTo>
                      <a:pt x="0" y="0"/>
                    </a:lnTo>
                  </a:path>
                </a:pathLst>
              </a:custGeom>
              <a:noFill/>
              <a:ln w="6097">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5" name="Freeform 160"/>
              <p:cNvSpPr>
                <a:spLocks/>
              </p:cNvSpPr>
              <p:nvPr/>
            </p:nvSpPr>
            <p:spPr bwMode="auto">
              <a:xfrm>
                <a:off x="10681" y="6903"/>
                <a:ext cx="16" cy="0"/>
              </a:xfrm>
              <a:custGeom>
                <a:avLst/>
                <a:gdLst>
                  <a:gd name="T0" fmla="*/ 0 w 9"/>
                  <a:gd name="T1" fmla="*/ 0 h 21600"/>
                  <a:gd name="T2" fmla="*/ 9 w 9"/>
                  <a:gd name="T3" fmla="*/ 0 h 21600"/>
                </a:gdLst>
                <a:ahLst/>
                <a:cxnLst>
                  <a:cxn ang="0">
                    <a:pos x="T0" y="T1"/>
                  </a:cxn>
                  <a:cxn ang="0">
                    <a:pos x="T2" y="T3"/>
                  </a:cxn>
                </a:cxnLst>
                <a:rect l="0" t="0" r="r" b="b"/>
                <a:pathLst>
                  <a:path w="9" h="21600">
                    <a:moveTo>
                      <a:pt x="0" y="0"/>
                    </a:moveTo>
                    <a:lnTo>
                      <a:pt x="9"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6" name="Freeform 161"/>
              <p:cNvSpPr>
                <a:spLocks/>
              </p:cNvSpPr>
              <p:nvPr/>
            </p:nvSpPr>
            <p:spPr bwMode="auto">
              <a:xfrm>
                <a:off x="11433" y="4098"/>
                <a:ext cx="0" cy="2810"/>
              </a:xfrm>
              <a:custGeom>
                <a:avLst/>
                <a:gdLst>
                  <a:gd name="T0" fmla="*/ 0 w 21600"/>
                  <a:gd name="T1" fmla="*/ 2810 h 2810"/>
                  <a:gd name="T2" fmla="*/ 0 w 21600"/>
                  <a:gd name="T3" fmla="*/ 0 h 2810"/>
                </a:gdLst>
                <a:ahLst/>
                <a:cxnLst>
                  <a:cxn ang="0">
                    <a:pos x="T0" y="T1"/>
                  </a:cxn>
                  <a:cxn ang="0">
                    <a:pos x="T2" y="T3"/>
                  </a:cxn>
                </a:cxnLst>
                <a:rect l="0" t="0" r="r" b="b"/>
                <a:pathLst>
                  <a:path w="21600" h="2810">
                    <a:moveTo>
                      <a:pt x="0" y="2810"/>
                    </a:moveTo>
                    <a:lnTo>
                      <a:pt x="0"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7" name="Freeform 162"/>
              <p:cNvSpPr>
                <a:spLocks/>
              </p:cNvSpPr>
              <p:nvPr/>
            </p:nvSpPr>
            <p:spPr bwMode="auto">
              <a:xfrm>
                <a:off x="11424" y="6903"/>
                <a:ext cx="6476" cy="0"/>
              </a:xfrm>
              <a:custGeom>
                <a:avLst/>
                <a:gdLst>
                  <a:gd name="T0" fmla="*/ 0 w 3693"/>
                  <a:gd name="T1" fmla="*/ 0 h 21600"/>
                  <a:gd name="T2" fmla="*/ 3693 w 3693"/>
                  <a:gd name="T3" fmla="*/ 0 h 21600"/>
                </a:gdLst>
                <a:ahLst/>
                <a:cxnLst>
                  <a:cxn ang="0">
                    <a:pos x="T0" y="T1"/>
                  </a:cxn>
                  <a:cxn ang="0">
                    <a:pos x="T2" y="T3"/>
                  </a:cxn>
                </a:cxnLst>
                <a:rect l="0" t="0" r="r" b="b"/>
                <a:pathLst>
                  <a:path w="3693" h="21600">
                    <a:moveTo>
                      <a:pt x="0" y="0"/>
                    </a:moveTo>
                    <a:lnTo>
                      <a:pt x="3693"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8" name="Freeform 163"/>
              <p:cNvSpPr>
                <a:spLocks/>
              </p:cNvSpPr>
              <p:nvPr/>
            </p:nvSpPr>
            <p:spPr bwMode="auto">
              <a:xfrm>
                <a:off x="17911" y="4098"/>
                <a:ext cx="0" cy="2810"/>
              </a:xfrm>
              <a:custGeom>
                <a:avLst/>
                <a:gdLst>
                  <a:gd name="T0" fmla="*/ 0 w 21600"/>
                  <a:gd name="T1" fmla="*/ 2810 h 2810"/>
                  <a:gd name="T2" fmla="*/ 0 w 21600"/>
                  <a:gd name="T3" fmla="*/ 0 h 2810"/>
                </a:gdLst>
                <a:ahLst/>
                <a:cxnLst>
                  <a:cxn ang="0">
                    <a:pos x="T0" y="T1"/>
                  </a:cxn>
                  <a:cxn ang="0">
                    <a:pos x="T2" y="T3"/>
                  </a:cxn>
                </a:cxnLst>
                <a:rect l="0" t="0" r="r" b="b"/>
                <a:pathLst>
                  <a:path w="21600" h="2810">
                    <a:moveTo>
                      <a:pt x="0" y="2810"/>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9" name="Freeform 164"/>
              <p:cNvSpPr>
                <a:spLocks/>
              </p:cNvSpPr>
              <p:nvPr/>
            </p:nvSpPr>
            <p:spPr bwMode="auto">
              <a:xfrm>
                <a:off x="17911" y="6898"/>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0" name="Freeform 165"/>
              <p:cNvSpPr>
                <a:spLocks noChangeArrowheads="1"/>
              </p:cNvSpPr>
              <p:nvPr/>
            </p:nvSpPr>
            <p:spPr bwMode="auto">
              <a:xfrm>
                <a:off x="7232" y="7317"/>
                <a:ext cx="2204" cy="235"/>
              </a:xfrm>
              <a:custGeom>
                <a:avLst/>
                <a:gdLst>
                  <a:gd name="T0" fmla="*/ 0 w 1257"/>
                  <a:gd name="T1" fmla="*/ 0 h 235"/>
                  <a:gd name="T2" fmla="*/ 0 w 1257"/>
                  <a:gd name="T3" fmla="*/ 235 h 235"/>
                  <a:gd name="T4" fmla="*/ 1257 w 1257"/>
                  <a:gd name="T5" fmla="*/ 235 h 235"/>
                  <a:gd name="T6" fmla="*/ 1257 w 1257"/>
                  <a:gd name="T7" fmla="*/ 0 h 235"/>
                  <a:gd name="T8" fmla="*/ 0 w 1257"/>
                  <a:gd name="T9" fmla="*/ 0 h 235"/>
                </a:gdLst>
                <a:ahLst/>
                <a:cxnLst>
                  <a:cxn ang="0">
                    <a:pos x="T0" y="T1"/>
                  </a:cxn>
                  <a:cxn ang="0">
                    <a:pos x="T2" y="T3"/>
                  </a:cxn>
                  <a:cxn ang="0">
                    <a:pos x="T4" y="T5"/>
                  </a:cxn>
                  <a:cxn ang="0">
                    <a:pos x="T6" y="T7"/>
                  </a:cxn>
                  <a:cxn ang="0">
                    <a:pos x="T8" y="T9"/>
                  </a:cxn>
                </a:cxnLst>
                <a:rect l="0" t="0" r="r" b="b"/>
                <a:pathLst>
                  <a:path w="1257" h="235">
                    <a:moveTo>
                      <a:pt x="0" y="0"/>
                    </a:moveTo>
                    <a:lnTo>
                      <a:pt x="0" y="235"/>
                    </a:lnTo>
                    <a:lnTo>
                      <a:pt x="1257" y="235"/>
                    </a:lnTo>
                    <a:lnTo>
                      <a:pt x="1257"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01" name="Freeform 166"/>
              <p:cNvSpPr>
                <a:spLocks noChangeArrowheads="1"/>
              </p:cNvSpPr>
              <p:nvPr/>
            </p:nvSpPr>
            <p:spPr bwMode="auto">
              <a:xfrm>
                <a:off x="7410" y="7317"/>
                <a:ext cx="1845" cy="200"/>
              </a:xfrm>
              <a:custGeom>
                <a:avLst/>
                <a:gdLst>
                  <a:gd name="T0" fmla="*/ 0 w 1052"/>
                  <a:gd name="T1" fmla="*/ 0 h 200"/>
                  <a:gd name="T2" fmla="*/ 0 w 1052"/>
                  <a:gd name="T3" fmla="*/ 200 h 200"/>
                  <a:gd name="T4" fmla="*/ 1052 w 1052"/>
                  <a:gd name="T5" fmla="*/ 200 h 200"/>
                  <a:gd name="T6" fmla="*/ 1052 w 1052"/>
                  <a:gd name="T7" fmla="*/ 0 h 200"/>
                  <a:gd name="T8" fmla="*/ 0 w 1052"/>
                  <a:gd name="T9" fmla="*/ 0 h 200"/>
                </a:gdLst>
                <a:ahLst/>
                <a:cxnLst>
                  <a:cxn ang="0">
                    <a:pos x="T0" y="T1"/>
                  </a:cxn>
                  <a:cxn ang="0">
                    <a:pos x="T2" y="T3"/>
                  </a:cxn>
                  <a:cxn ang="0">
                    <a:pos x="T4" y="T5"/>
                  </a:cxn>
                  <a:cxn ang="0">
                    <a:pos x="T6" y="T7"/>
                  </a:cxn>
                  <a:cxn ang="0">
                    <a:pos x="T8" y="T9"/>
                  </a:cxn>
                </a:cxnLst>
                <a:rect l="0" t="0" r="r" b="b"/>
                <a:pathLst>
                  <a:path w="1052" h="200">
                    <a:moveTo>
                      <a:pt x="0" y="0"/>
                    </a:moveTo>
                    <a:lnTo>
                      <a:pt x="0" y="200"/>
                    </a:lnTo>
                    <a:lnTo>
                      <a:pt x="1052" y="200"/>
                    </a:lnTo>
                    <a:lnTo>
                      <a:pt x="1052" y="0"/>
                    </a:lnTo>
                    <a:lnTo>
                      <a:pt x="0" y="0"/>
                    </a:lnTo>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02" name="Freeform 167"/>
              <p:cNvSpPr>
                <a:spLocks/>
              </p:cNvSpPr>
              <p:nvPr/>
            </p:nvSpPr>
            <p:spPr bwMode="auto">
              <a:xfrm>
                <a:off x="7223" y="7308"/>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3" name="Freeform 168"/>
              <p:cNvSpPr>
                <a:spLocks/>
              </p:cNvSpPr>
              <p:nvPr/>
            </p:nvSpPr>
            <p:spPr bwMode="auto">
              <a:xfrm>
                <a:off x="7214" y="7312"/>
                <a:ext cx="2238" cy="0"/>
              </a:xfrm>
              <a:custGeom>
                <a:avLst/>
                <a:gdLst>
                  <a:gd name="T0" fmla="*/ 0 w 1276"/>
                  <a:gd name="T1" fmla="*/ 0 h 21600"/>
                  <a:gd name="T2" fmla="*/ 1276 w 1276"/>
                  <a:gd name="T3" fmla="*/ 0 h 21600"/>
                </a:gdLst>
                <a:ahLst/>
                <a:cxnLst>
                  <a:cxn ang="0">
                    <a:pos x="T0" y="T1"/>
                  </a:cxn>
                  <a:cxn ang="0">
                    <a:pos x="T2" y="T3"/>
                  </a:cxn>
                </a:cxnLst>
                <a:rect l="0" t="0" r="r" b="b"/>
                <a:pathLst>
                  <a:path w="1276" h="21600">
                    <a:moveTo>
                      <a:pt x="0" y="0"/>
                    </a:moveTo>
                    <a:lnTo>
                      <a:pt x="1276" y="0"/>
                    </a:lnTo>
                  </a:path>
                </a:pathLst>
              </a:custGeom>
              <a:noFill/>
              <a:ln w="6096">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4" name="Freeform 169"/>
              <p:cNvSpPr>
                <a:spLocks/>
              </p:cNvSpPr>
              <p:nvPr/>
            </p:nvSpPr>
            <p:spPr bwMode="auto">
              <a:xfrm>
                <a:off x="9445" y="7308"/>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5" name="Freeform 170"/>
              <p:cNvSpPr>
                <a:spLocks/>
              </p:cNvSpPr>
              <p:nvPr/>
            </p:nvSpPr>
            <p:spPr bwMode="auto">
              <a:xfrm>
                <a:off x="7223" y="7317"/>
                <a:ext cx="0" cy="245"/>
              </a:xfrm>
              <a:custGeom>
                <a:avLst/>
                <a:gdLst>
                  <a:gd name="T0" fmla="*/ 0 w 21600"/>
                  <a:gd name="T1" fmla="*/ 245 h 245"/>
                  <a:gd name="T2" fmla="*/ 0 w 21600"/>
                  <a:gd name="T3" fmla="*/ 0 h 245"/>
                </a:gdLst>
                <a:ahLst/>
                <a:cxnLst>
                  <a:cxn ang="0">
                    <a:pos x="T0" y="T1"/>
                  </a:cxn>
                  <a:cxn ang="0">
                    <a:pos x="T2" y="T3"/>
                  </a:cxn>
                </a:cxnLst>
                <a:rect l="0" t="0" r="r" b="b"/>
                <a:pathLst>
                  <a:path w="21600" h="245">
                    <a:moveTo>
                      <a:pt x="0" y="245"/>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6" name="Freeform 171"/>
              <p:cNvSpPr>
                <a:spLocks/>
              </p:cNvSpPr>
              <p:nvPr/>
            </p:nvSpPr>
            <p:spPr bwMode="auto">
              <a:xfrm>
                <a:off x="7214" y="7558"/>
                <a:ext cx="2222" cy="0"/>
              </a:xfrm>
              <a:custGeom>
                <a:avLst/>
                <a:gdLst>
                  <a:gd name="T0" fmla="*/ 0 w 1267"/>
                  <a:gd name="T1" fmla="*/ 0 h 21600"/>
                  <a:gd name="T2" fmla="*/ 1267 w 1267"/>
                  <a:gd name="T3" fmla="*/ 0 h 21600"/>
                </a:gdLst>
                <a:ahLst/>
                <a:cxnLst>
                  <a:cxn ang="0">
                    <a:pos x="T0" y="T1"/>
                  </a:cxn>
                  <a:cxn ang="0">
                    <a:pos x="T2" y="T3"/>
                  </a:cxn>
                </a:cxnLst>
                <a:rect l="0" t="0" r="r" b="b"/>
                <a:pathLst>
                  <a:path w="1267" h="21600">
                    <a:moveTo>
                      <a:pt x="0" y="0"/>
                    </a:moveTo>
                    <a:lnTo>
                      <a:pt x="1267"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7" name="Freeform 172"/>
              <p:cNvSpPr>
                <a:spLocks/>
              </p:cNvSpPr>
              <p:nvPr/>
            </p:nvSpPr>
            <p:spPr bwMode="auto">
              <a:xfrm>
                <a:off x="9445" y="7317"/>
                <a:ext cx="0" cy="245"/>
              </a:xfrm>
              <a:custGeom>
                <a:avLst/>
                <a:gdLst>
                  <a:gd name="T0" fmla="*/ 0 w 21600"/>
                  <a:gd name="T1" fmla="*/ 245 h 245"/>
                  <a:gd name="T2" fmla="*/ 0 w 21600"/>
                  <a:gd name="T3" fmla="*/ 0 h 245"/>
                </a:gdLst>
                <a:ahLst/>
                <a:cxnLst>
                  <a:cxn ang="0">
                    <a:pos x="T0" y="T1"/>
                  </a:cxn>
                  <a:cxn ang="0">
                    <a:pos x="T2" y="T3"/>
                  </a:cxn>
                </a:cxnLst>
                <a:rect l="0" t="0" r="r" b="b"/>
                <a:pathLst>
                  <a:path w="21600" h="245">
                    <a:moveTo>
                      <a:pt x="0" y="245"/>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8" name="Freeform 173"/>
              <p:cNvSpPr>
                <a:spLocks/>
              </p:cNvSpPr>
              <p:nvPr/>
            </p:nvSpPr>
            <p:spPr bwMode="auto">
              <a:xfrm>
                <a:off x="9445" y="7554"/>
                <a:ext cx="0" cy="9"/>
              </a:xfrm>
              <a:custGeom>
                <a:avLst/>
                <a:gdLst>
                  <a:gd name="T0" fmla="*/ 0 w 21600"/>
                  <a:gd name="T1" fmla="*/ 9 h 9"/>
                  <a:gd name="T2" fmla="*/ 0 w 21600"/>
                  <a:gd name="T3" fmla="*/ 0 h 9"/>
                </a:gdLst>
                <a:ahLst/>
                <a:cxnLst>
                  <a:cxn ang="0">
                    <a:pos x="T0" y="T1"/>
                  </a:cxn>
                  <a:cxn ang="0">
                    <a:pos x="T2" y="T3"/>
                  </a:cxn>
                </a:cxnLst>
                <a:rect l="0" t="0" r="r" b="b"/>
                <a:pathLst>
                  <a:path w="21600" h="9">
                    <a:moveTo>
                      <a:pt x="0" y="9"/>
                    </a:moveTo>
                    <a:lnTo>
                      <a:pt x="0" y="0"/>
                    </a:lnTo>
                  </a:path>
                </a:pathLst>
              </a:custGeom>
              <a:noFill/>
              <a:ln w="6095">
                <a:solidFill>
                  <a:srgbClr val="000000"/>
                </a:solidFill>
                <a:miter lim="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09" name="Freeform 174"/>
              <p:cNvSpPr>
                <a:spLocks noChangeArrowheads="1"/>
              </p:cNvSpPr>
              <p:nvPr/>
            </p:nvSpPr>
            <p:spPr bwMode="auto">
              <a:xfrm>
                <a:off x="4957" y="6930"/>
                <a:ext cx="2185" cy="391"/>
              </a:xfrm>
              <a:custGeom>
                <a:avLst/>
                <a:gdLst>
                  <a:gd name="T0" fmla="*/ 4 w 1246"/>
                  <a:gd name="T1" fmla="*/ 0 h 391"/>
                  <a:gd name="T2" fmla="*/ 0 w 1246"/>
                  <a:gd name="T3" fmla="*/ 14 h 391"/>
                  <a:gd name="T4" fmla="*/ 1130 w 1246"/>
                  <a:gd name="T5" fmla="*/ 340 h 391"/>
                  <a:gd name="T6" fmla="*/ 1116 w 1246"/>
                  <a:gd name="T7" fmla="*/ 391 h 391"/>
                  <a:gd name="T8" fmla="*/ 1246 w 1246"/>
                  <a:gd name="T9" fmla="*/ 367 h 391"/>
                  <a:gd name="T10" fmla="*/ 1148 w 1246"/>
                  <a:gd name="T11" fmla="*/ 276 h 391"/>
                  <a:gd name="T12" fmla="*/ 1134 w 1246"/>
                  <a:gd name="T13" fmla="*/ 325 h 391"/>
                  <a:gd name="T14" fmla="*/ 1153 w 1246"/>
                  <a:gd name="T15" fmla="*/ 331 h 391"/>
                  <a:gd name="T16" fmla="*/ 1149 w 1246"/>
                  <a:gd name="T17" fmla="*/ 345 h 391"/>
                  <a:gd name="T18" fmla="*/ 1130 w 1246"/>
                  <a:gd name="T19" fmla="*/ 340 h 391"/>
                  <a:gd name="T20" fmla="*/ 1134 w 1246"/>
                  <a:gd name="T21" fmla="*/ 325 h 391"/>
                  <a:gd name="T22" fmla="*/ 4 w 1246"/>
                  <a:gd name="T23" fmla="*/ 0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6" h="391">
                    <a:moveTo>
                      <a:pt x="4" y="0"/>
                    </a:moveTo>
                    <a:lnTo>
                      <a:pt x="0" y="14"/>
                    </a:lnTo>
                    <a:lnTo>
                      <a:pt x="1130" y="340"/>
                    </a:lnTo>
                    <a:lnTo>
                      <a:pt x="1116" y="391"/>
                    </a:lnTo>
                    <a:lnTo>
                      <a:pt x="1246" y="367"/>
                    </a:lnTo>
                    <a:lnTo>
                      <a:pt x="1148" y="276"/>
                    </a:lnTo>
                    <a:lnTo>
                      <a:pt x="1134" y="325"/>
                    </a:lnTo>
                    <a:lnTo>
                      <a:pt x="1153" y="331"/>
                    </a:lnTo>
                    <a:lnTo>
                      <a:pt x="1149" y="345"/>
                    </a:lnTo>
                    <a:lnTo>
                      <a:pt x="1130" y="340"/>
                    </a:lnTo>
                    <a:lnTo>
                      <a:pt x="1134" y="325"/>
                    </a:lnTo>
                    <a:lnTo>
                      <a:pt x="4"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0" name="Freeform 175"/>
              <p:cNvSpPr>
                <a:spLocks noChangeArrowheads="1"/>
              </p:cNvSpPr>
              <p:nvPr/>
            </p:nvSpPr>
            <p:spPr bwMode="auto">
              <a:xfrm>
                <a:off x="9485" y="6930"/>
                <a:ext cx="1917" cy="373"/>
              </a:xfrm>
              <a:custGeom>
                <a:avLst/>
                <a:gdLst>
                  <a:gd name="T0" fmla="*/ 1088 w 1093"/>
                  <a:gd name="T1" fmla="*/ 0 h 373"/>
                  <a:gd name="T2" fmla="*/ 111 w 1093"/>
                  <a:gd name="T3" fmla="*/ 308 h 373"/>
                  <a:gd name="T4" fmla="*/ 116 w 1093"/>
                  <a:gd name="T5" fmla="*/ 322 h 373"/>
                  <a:gd name="T6" fmla="*/ 97 w 1093"/>
                  <a:gd name="T7" fmla="*/ 328 h 373"/>
                  <a:gd name="T8" fmla="*/ 93 w 1093"/>
                  <a:gd name="T9" fmla="*/ 314 h 373"/>
                  <a:gd name="T10" fmla="*/ 111 w 1093"/>
                  <a:gd name="T11" fmla="*/ 308 h 373"/>
                  <a:gd name="T12" fmla="*/ 96 w 1093"/>
                  <a:gd name="T13" fmla="*/ 258 h 373"/>
                  <a:gd name="T14" fmla="*/ 0 w 1093"/>
                  <a:gd name="T15" fmla="*/ 351 h 373"/>
                  <a:gd name="T16" fmla="*/ 132 w 1093"/>
                  <a:gd name="T17" fmla="*/ 373 h 373"/>
                  <a:gd name="T18" fmla="*/ 116 w 1093"/>
                  <a:gd name="T19" fmla="*/ 322 h 373"/>
                  <a:gd name="T20" fmla="*/ 1093 w 1093"/>
                  <a:gd name="T21" fmla="*/ 13 h 373"/>
                  <a:gd name="T22" fmla="*/ 1088 w 1093"/>
                  <a:gd name="T23"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93" h="373">
                    <a:moveTo>
                      <a:pt x="1088" y="0"/>
                    </a:moveTo>
                    <a:lnTo>
                      <a:pt x="111" y="308"/>
                    </a:lnTo>
                    <a:lnTo>
                      <a:pt x="116" y="322"/>
                    </a:lnTo>
                    <a:lnTo>
                      <a:pt x="97" y="328"/>
                    </a:lnTo>
                    <a:lnTo>
                      <a:pt x="93" y="314"/>
                    </a:lnTo>
                    <a:lnTo>
                      <a:pt x="111" y="308"/>
                    </a:lnTo>
                    <a:lnTo>
                      <a:pt x="96" y="258"/>
                    </a:lnTo>
                    <a:lnTo>
                      <a:pt x="0" y="351"/>
                    </a:lnTo>
                    <a:lnTo>
                      <a:pt x="132" y="373"/>
                    </a:lnTo>
                    <a:lnTo>
                      <a:pt x="116" y="322"/>
                    </a:lnTo>
                    <a:lnTo>
                      <a:pt x="1093" y="13"/>
                    </a:lnTo>
                    <a:lnTo>
                      <a:pt x="1088"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1" name="Freeform 176"/>
              <p:cNvSpPr>
                <a:spLocks noChangeArrowheads="1"/>
              </p:cNvSpPr>
              <p:nvPr/>
            </p:nvSpPr>
            <p:spPr bwMode="auto">
              <a:xfrm>
                <a:off x="10767" y="5727"/>
                <a:ext cx="631" cy="120"/>
              </a:xfrm>
              <a:custGeom>
                <a:avLst/>
                <a:gdLst>
                  <a:gd name="T0" fmla="*/ 120 w 360"/>
                  <a:gd name="T1" fmla="*/ 0 h 120"/>
                  <a:gd name="T2" fmla="*/ 0 w 360"/>
                  <a:gd name="T3" fmla="*/ 60 h 120"/>
                  <a:gd name="T4" fmla="*/ 120 w 360"/>
                  <a:gd name="T5" fmla="*/ 120 h 120"/>
                  <a:gd name="T6" fmla="*/ 120 w 360"/>
                  <a:gd name="T7" fmla="*/ 67 h 120"/>
                  <a:gd name="T8" fmla="*/ 99 w 360"/>
                  <a:gd name="T9" fmla="*/ 67 h 120"/>
                  <a:gd name="T10" fmla="*/ 99 w 360"/>
                  <a:gd name="T11" fmla="*/ 52 h 120"/>
                  <a:gd name="T12" fmla="*/ 120 w 360"/>
                  <a:gd name="T13" fmla="*/ 52 h 120"/>
                  <a:gd name="T14" fmla="*/ 120 w 360"/>
                  <a:gd name="T15" fmla="*/ 67 h 120"/>
                  <a:gd name="T16" fmla="*/ 360 w 360"/>
                  <a:gd name="T17" fmla="*/ 67 h 120"/>
                  <a:gd name="T18" fmla="*/ 360 w 360"/>
                  <a:gd name="T19" fmla="*/ 52 h 120"/>
                  <a:gd name="T20" fmla="*/ 120 w 360"/>
                  <a:gd name="T21" fmla="*/ 52 h 120"/>
                  <a:gd name="T22" fmla="*/ 120 w 360"/>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120">
                    <a:moveTo>
                      <a:pt x="120" y="0"/>
                    </a:moveTo>
                    <a:lnTo>
                      <a:pt x="0" y="60"/>
                    </a:lnTo>
                    <a:lnTo>
                      <a:pt x="120" y="120"/>
                    </a:lnTo>
                    <a:lnTo>
                      <a:pt x="120" y="67"/>
                    </a:lnTo>
                    <a:lnTo>
                      <a:pt x="99" y="67"/>
                    </a:lnTo>
                    <a:lnTo>
                      <a:pt x="99" y="52"/>
                    </a:lnTo>
                    <a:lnTo>
                      <a:pt x="120" y="52"/>
                    </a:lnTo>
                    <a:lnTo>
                      <a:pt x="120" y="67"/>
                    </a:lnTo>
                    <a:lnTo>
                      <a:pt x="360" y="67"/>
                    </a:lnTo>
                    <a:lnTo>
                      <a:pt x="360" y="52"/>
                    </a:lnTo>
                    <a:lnTo>
                      <a:pt x="120" y="52"/>
                    </a:lnTo>
                    <a:lnTo>
                      <a:pt x="120" y="0"/>
                    </a:lnTo>
                  </a:path>
                </a:pathLst>
              </a:custGeom>
              <a:solidFill>
                <a:srgbClr val="100E0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sp>
          <p:nvSpPr>
            <p:cNvPr id="63" name="Casella di testo 134"/>
            <p:cNvSpPr txBox="1">
              <a:spLocks noChangeArrowheads="1"/>
            </p:cNvSpPr>
            <p:nvPr/>
          </p:nvSpPr>
          <p:spPr bwMode="auto">
            <a:xfrm>
              <a:off x="1543050" y="1809750"/>
              <a:ext cx="113601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 Grammatical reso</a:t>
              </a:r>
              <a:r>
                <a:rPr lang="it-IT" sz="900" spc="5">
                  <a:effectLst/>
                  <a:latin typeface="Calibri" panose="020F0502020204030204" pitchFamily="34" charset="0"/>
                  <a:ea typeface="Times New Roman" panose="02020603050405020304" pitchFamily="18" charset="0"/>
                  <a:cs typeface="Calibri" panose="020F0502020204030204" pitchFamily="34" charset="0"/>
                </a:rPr>
                <a:t>u</a:t>
              </a:r>
              <a:r>
                <a:rPr lang="it-IT" sz="900">
                  <a:effectLst/>
                  <a:latin typeface="Calibri" panose="020F0502020204030204" pitchFamily="34" charset="0"/>
                  <a:ea typeface="Times New Roman" panose="02020603050405020304" pitchFamily="18" charset="0"/>
                  <a:cs typeface="Calibri" panose="020F0502020204030204" pitchFamily="34" charset="0"/>
                </a:rPr>
                <a:t>rces</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4" name="Casella di testo 173"/>
            <p:cNvSpPr txBox="1">
              <a:spLocks noChangeArrowheads="1"/>
            </p:cNvSpPr>
            <p:nvPr/>
          </p:nvSpPr>
          <p:spPr bwMode="auto">
            <a:xfrm>
              <a:off x="2743200" y="0"/>
              <a:ext cx="140970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dirty="0">
                  <a:effectLst/>
                  <a:latin typeface="Calibri" panose="020F0502020204030204" pitchFamily="34" charset="0"/>
                  <a:ea typeface="Times New Roman" panose="02020603050405020304" pitchFamily="18" charset="0"/>
                  <a:cs typeface="Calibri" panose="020F0502020204030204" pitchFamily="34" charset="0"/>
                </a:rPr>
                <a:t>TEST TAKER CHARACTERISTICS</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5" name="Casella di testo 155"/>
            <p:cNvSpPr txBox="1">
              <a:spLocks noChangeArrowheads="1"/>
            </p:cNvSpPr>
            <p:nvPr/>
          </p:nvSpPr>
          <p:spPr bwMode="auto">
            <a:xfrm>
              <a:off x="66675" y="904875"/>
              <a:ext cx="88074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CONTEXT VALIDITY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6" name="Casella di testo 154"/>
            <p:cNvSpPr txBox="1">
              <a:spLocks noChangeArrowheads="1"/>
            </p:cNvSpPr>
            <p:nvPr/>
          </p:nvSpPr>
          <p:spPr bwMode="auto">
            <a:xfrm>
              <a:off x="3648075" y="904875"/>
              <a:ext cx="96012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COGNITIVE VALIDITY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7" name="Casella di testo 119"/>
            <p:cNvSpPr txBox="1">
              <a:spLocks noChangeArrowheads="1"/>
            </p:cNvSpPr>
            <p:nvPr/>
          </p:nvSpPr>
          <p:spPr bwMode="auto">
            <a:xfrm>
              <a:off x="2124075" y="3086100"/>
              <a:ext cx="486411"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RESPON</a:t>
              </a:r>
              <a:r>
                <a:rPr lang="it-IT" sz="900" spc="-5">
                  <a:effectLst/>
                  <a:latin typeface="Calibri" panose="020F0502020204030204" pitchFamily="34" charset="0"/>
                  <a:ea typeface="Times New Roman" panose="02020603050405020304" pitchFamily="18" charset="0"/>
                  <a:cs typeface="Calibri" panose="020F0502020204030204" pitchFamily="34" charset="0"/>
                </a:rPr>
                <a:t>S</a:t>
              </a:r>
              <a:r>
                <a:rPr lang="it-IT" sz="900">
                  <a:effectLst/>
                  <a:latin typeface="Calibri" panose="020F0502020204030204" pitchFamily="34" charset="0"/>
                  <a:ea typeface="Times New Roman" panose="02020603050405020304" pitchFamily="18" charset="0"/>
                  <a:cs typeface="Calibri" panose="020F0502020204030204" pitchFamily="34" charset="0"/>
                </a:rPr>
                <a:t>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8" name="Casella di testo 118"/>
            <p:cNvSpPr txBox="1">
              <a:spLocks noChangeArrowheads="1"/>
            </p:cNvSpPr>
            <p:nvPr/>
          </p:nvSpPr>
          <p:spPr bwMode="auto">
            <a:xfrm>
              <a:off x="1123951" y="3629025"/>
              <a:ext cx="86995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SCORING VALIDITY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9" name="Casella di testo 111"/>
            <p:cNvSpPr txBox="1">
              <a:spLocks noChangeArrowheads="1"/>
            </p:cNvSpPr>
            <p:nvPr/>
          </p:nvSpPr>
          <p:spPr bwMode="auto">
            <a:xfrm>
              <a:off x="2295524" y="4533900"/>
              <a:ext cx="67627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SCORE/G</a:t>
              </a:r>
              <a:r>
                <a:rPr lang="it-IT" sz="900" spc="-5">
                  <a:effectLst/>
                  <a:latin typeface="Calibri" panose="020F0502020204030204" pitchFamily="34" charset="0"/>
                  <a:ea typeface="Times New Roman" panose="02020603050405020304" pitchFamily="18" charset="0"/>
                  <a:cs typeface="Calibri" panose="020F0502020204030204" pitchFamily="34" charset="0"/>
                </a:rPr>
                <a:t>R</a:t>
              </a:r>
              <a:r>
                <a:rPr lang="it-IT" sz="900">
                  <a:effectLst/>
                  <a:latin typeface="Calibri" panose="020F0502020204030204" pitchFamily="34" charset="0"/>
                  <a:ea typeface="Times New Roman" panose="02020603050405020304" pitchFamily="18" charset="0"/>
                  <a:cs typeface="Calibri" panose="020F0502020204030204" pitchFamily="34" charset="0"/>
                </a:rPr>
                <a:t>ADE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0" name="Casella di testo 99"/>
            <p:cNvSpPr txBox="1">
              <a:spLocks noChangeArrowheads="1"/>
            </p:cNvSpPr>
            <p:nvPr/>
          </p:nvSpPr>
          <p:spPr bwMode="auto">
            <a:xfrm>
              <a:off x="66675" y="5057775"/>
              <a:ext cx="124079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CONSEQUENTIAL VALIDITY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1" name="Casella di testo 98"/>
            <p:cNvSpPr txBox="1">
              <a:spLocks noChangeArrowheads="1"/>
            </p:cNvSpPr>
            <p:nvPr/>
          </p:nvSpPr>
          <p:spPr bwMode="auto">
            <a:xfrm>
              <a:off x="3286125" y="5057775"/>
              <a:ext cx="139573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095"/>
                </a:lnSpc>
                <a:spcAft>
                  <a:spcPts val="0"/>
                </a:spcAft>
              </a:pPr>
              <a:r>
                <a:rPr lang="it-IT" sz="900">
                  <a:effectLst/>
                  <a:latin typeface="Calibri" panose="020F0502020204030204" pitchFamily="34" charset="0"/>
                  <a:ea typeface="Times New Roman" panose="02020603050405020304" pitchFamily="18" charset="0"/>
                  <a:cs typeface="Calibri" panose="020F0502020204030204" pitchFamily="34" charset="0"/>
                </a:rPr>
                <a:t>CRITER</a:t>
              </a:r>
              <a:r>
                <a:rPr lang="it-IT" sz="900" spc="-5">
                  <a:effectLst/>
                  <a:latin typeface="Calibri" panose="020F0502020204030204" pitchFamily="34" charset="0"/>
                  <a:ea typeface="Times New Roman" panose="02020603050405020304" pitchFamily="18" charset="0"/>
                  <a:cs typeface="Calibri" panose="020F0502020204030204" pitchFamily="34" charset="0"/>
                </a:rPr>
                <a:t>I</a:t>
              </a:r>
              <a:r>
                <a:rPr lang="it-IT" sz="900">
                  <a:effectLst/>
                  <a:latin typeface="Calibri" panose="020F0502020204030204" pitchFamily="34" charset="0"/>
                  <a:ea typeface="Times New Roman" panose="02020603050405020304" pitchFamily="18" charset="0"/>
                  <a:cs typeface="Calibri" panose="020F0502020204030204" pitchFamily="34" charset="0"/>
                </a:rPr>
                <a:t>ON‐RELATED VALIDITY</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832785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55748"/>
            <a:ext cx="7772400" cy="1143000"/>
          </a:xfrm>
        </p:spPr>
        <p:txBody>
          <a:bodyPr>
            <a:normAutofit/>
          </a:bodyPr>
          <a:lstStyle/>
          <a:p>
            <a:r>
              <a:rPr lang="it-IT" sz="3600" dirty="0" smtClean="0">
                <a:latin typeface="Comic Sans MS" charset="0"/>
              </a:rPr>
              <a:t>INVALSI: Obiettivi  delle Prove </a:t>
            </a:r>
            <a:endParaRPr lang="it-IT" sz="3600" dirty="0">
              <a:latin typeface="Comic Sans MS" charset="0"/>
            </a:endParaRPr>
          </a:p>
        </p:txBody>
      </p:sp>
      <p:sp>
        <p:nvSpPr>
          <p:cNvPr id="27650" name="Rectangle 3"/>
          <p:cNvSpPr>
            <a:spLocks noGrp="1" noChangeArrowheads="1"/>
          </p:cNvSpPr>
          <p:nvPr>
            <p:ph type="body" idx="1"/>
          </p:nvPr>
        </p:nvSpPr>
        <p:spPr>
          <a:xfrm>
            <a:off x="671202" y="2104122"/>
            <a:ext cx="7772400" cy="4114800"/>
          </a:xfrm>
        </p:spPr>
        <p:txBody>
          <a:bodyPr>
            <a:normAutofit/>
          </a:bodyPr>
          <a:lstStyle/>
          <a:p>
            <a:pPr marL="0" indent="0">
              <a:buNone/>
            </a:pPr>
            <a:r>
              <a:rPr lang="it-IT" sz="2000" dirty="0" smtClean="0">
                <a:latin typeface="Comic Sans MS" charset="0"/>
              </a:rPr>
              <a:t>Gli obiettivi delle Prove nazionali sono diversi da quelli delle altre prove usate nelle rilevazioni condotte annualmente sempre dall’INVALSI in quanto sono strumento:</a:t>
            </a:r>
          </a:p>
          <a:p>
            <a:endParaRPr lang="it-IT" sz="2000" dirty="0" smtClean="0">
              <a:latin typeface="Comic Sans MS" charset="0"/>
            </a:endParaRPr>
          </a:p>
          <a:p>
            <a:r>
              <a:rPr lang="it-IT" sz="2000" dirty="0"/>
              <a:t>p</a:t>
            </a:r>
            <a:r>
              <a:rPr lang="it-IT" sz="2000" dirty="0" smtClean="0"/>
              <a:t>er monitorare il sistema scolastico e l’efficacia didattica nelle singole scuole</a:t>
            </a:r>
          </a:p>
          <a:p>
            <a:r>
              <a:rPr lang="it-IT" sz="2000" dirty="0"/>
              <a:t>p</a:t>
            </a:r>
            <a:r>
              <a:rPr lang="it-IT" sz="2000" dirty="0" smtClean="0"/>
              <a:t>er valutare gli alunni</a:t>
            </a:r>
          </a:p>
          <a:p>
            <a:pPr marL="0" indent="0">
              <a:buNone/>
            </a:pPr>
            <a:endParaRPr lang="it-IT" sz="2000" dirty="0" smtClean="0">
              <a:latin typeface="+mj-lt"/>
            </a:endParaRPr>
          </a:p>
          <a:p>
            <a:pPr marL="0" indent="0">
              <a:buNone/>
            </a:pPr>
            <a:r>
              <a:rPr lang="it-IT" sz="2000" dirty="0" smtClean="0">
                <a:latin typeface="+mj-lt"/>
              </a:rPr>
              <a:t>Le altre prove servono quindi come monitoraggio del sistema di istruzione  per riportarne i risultati sia a livello nazionale che locale</a:t>
            </a:r>
          </a:p>
          <a:p>
            <a:pPr marL="0" indent="0">
              <a:buNone/>
            </a:pPr>
            <a:endParaRPr lang="it-IT" sz="2000" dirty="0">
              <a:latin typeface="+mj-lt"/>
            </a:endParaRPr>
          </a:p>
        </p:txBody>
      </p:sp>
    </p:spTree>
    <p:extLst>
      <p:ext uri="{BB962C8B-B14F-4D97-AF65-F5344CB8AC3E}">
        <p14:creationId xmlns:p14="http://schemas.microsoft.com/office/powerpoint/2010/main" val="37841679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55748"/>
            <a:ext cx="7772400" cy="1143000"/>
          </a:xfrm>
        </p:spPr>
        <p:txBody>
          <a:bodyPr>
            <a:normAutofit fontScale="90000"/>
          </a:bodyPr>
          <a:lstStyle/>
          <a:p>
            <a:r>
              <a:rPr lang="it-IT" sz="3600" dirty="0" smtClean="0">
                <a:latin typeface="Comic Sans MS" charset="0"/>
              </a:rPr>
              <a:t>La comprensione della lettura viene verificata all’interno della prova di italiano (al termine della scuola secondaria I  e II grado) </a:t>
            </a:r>
            <a:endParaRPr lang="it-IT" sz="3600" dirty="0">
              <a:latin typeface="Comic Sans MS" charset="0"/>
            </a:endParaRPr>
          </a:p>
        </p:txBody>
      </p:sp>
      <p:sp>
        <p:nvSpPr>
          <p:cNvPr id="27650" name="Rectangle 3"/>
          <p:cNvSpPr>
            <a:spLocks noGrp="1" noChangeArrowheads="1"/>
          </p:cNvSpPr>
          <p:nvPr>
            <p:ph type="body" idx="1"/>
          </p:nvPr>
        </p:nvSpPr>
        <p:spPr>
          <a:xfrm>
            <a:off x="671202" y="2482552"/>
            <a:ext cx="7772400" cy="4114800"/>
          </a:xfrm>
        </p:spPr>
        <p:txBody>
          <a:bodyPr>
            <a:normAutofit/>
          </a:bodyPr>
          <a:lstStyle/>
          <a:p>
            <a:pPr marL="0" indent="0">
              <a:buNone/>
            </a:pPr>
            <a:r>
              <a:rPr lang="it-IT" sz="2000" dirty="0" smtClean="0">
                <a:latin typeface="Comic Sans MS" charset="0"/>
              </a:rPr>
              <a:t>Secondo il Quadro di Riferimento  INVALSI ( </a:t>
            </a:r>
            <a:r>
              <a:rPr lang="it-IT" sz="2000" b="1" dirty="0"/>
              <a:t>Linee Guida Nazionali per il curricolo </a:t>
            </a:r>
            <a:r>
              <a:rPr lang="it-IT" sz="2000" b="1" dirty="0" smtClean="0"/>
              <a:t>della </a:t>
            </a:r>
            <a:r>
              <a:rPr lang="it-IT" sz="2000" b="1" dirty="0"/>
              <a:t>scuola secondaria di primo grado</a:t>
            </a:r>
            <a:r>
              <a:rPr lang="it-IT" sz="2000" dirty="0"/>
              <a:t>) </a:t>
            </a:r>
            <a:r>
              <a:rPr lang="it-IT" sz="2000" dirty="0" smtClean="0">
                <a:latin typeface="Comic Sans MS" charset="0"/>
              </a:rPr>
              <a:t> la prova di italiano </a:t>
            </a:r>
            <a:r>
              <a:rPr lang="it-IT" sz="2000" dirty="0">
                <a:latin typeface="Comic Sans MS" charset="0"/>
              </a:rPr>
              <a:t>è</a:t>
            </a:r>
            <a:r>
              <a:rPr lang="it-IT" sz="2000" dirty="0" smtClean="0">
                <a:latin typeface="Comic Sans MS" charset="0"/>
              </a:rPr>
              <a:t> circoscritta a:</a:t>
            </a:r>
          </a:p>
          <a:p>
            <a:endParaRPr lang="it-IT" sz="2000" dirty="0" smtClean="0">
              <a:latin typeface="Comic Sans MS" charset="0"/>
            </a:endParaRPr>
          </a:p>
          <a:p>
            <a:r>
              <a:rPr lang="it-IT" sz="2000" b="1" dirty="0" smtClean="0"/>
              <a:t>Valutazione della competenza di lettura </a:t>
            </a:r>
            <a:r>
              <a:rPr lang="it-IT" sz="2000" dirty="0" smtClean="0"/>
              <a:t>(intesa come comprensione, interpretazione, riflessione su e valutazione del testo scritto avente a oggetto un’ampia gamma di testi, letterari e non letterari)</a:t>
            </a:r>
          </a:p>
          <a:p>
            <a:pPr marL="0" indent="0">
              <a:buNone/>
            </a:pPr>
            <a:endParaRPr lang="it-IT" sz="2000" dirty="0"/>
          </a:p>
          <a:p>
            <a:r>
              <a:rPr lang="it-IT" sz="2000" b="1" dirty="0"/>
              <a:t>V</a:t>
            </a:r>
            <a:r>
              <a:rPr lang="it-IT" sz="2000" b="1" dirty="0" smtClean="0"/>
              <a:t>alutazione delle conoscenze e competenze grammaticali </a:t>
            </a:r>
            <a:r>
              <a:rPr lang="it-IT" sz="2000" dirty="0" smtClean="0"/>
              <a:t>(che svolgono un ruolo importante nei curricoli di italiano della scuola primaria e secondaria di I e II grado)</a:t>
            </a:r>
          </a:p>
          <a:p>
            <a:pPr marL="0" indent="0">
              <a:buNone/>
            </a:pPr>
            <a:endParaRPr lang="it-IT" sz="2000" dirty="0"/>
          </a:p>
        </p:txBody>
      </p:sp>
    </p:spTree>
    <p:extLst>
      <p:ext uri="{BB962C8B-B14F-4D97-AF65-F5344CB8AC3E}">
        <p14:creationId xmlns:p14="http://schemas.microsoft.com/office/powerpoint/2010/main" val="383514985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989856"/>
            <a:ext cx="7772400" cy="1143000"/>
          </a:xfrm>
        </p:spPr>
        <p:txBody>
          <a:bodyPr>
            <a:normAutofit fontScale="90000"/>
          </a:bodyPr>
          <a:lstStyle/>
          <a:p>
            <a:r>
              <a:rPr lang="it-IT" sz="3600" dirty="0" smtClean="0">
                <a:latin typeface="Comic Sans MS" charset="0"/>
              </a:rPr>
              <a:t>Circoscrivendo alla sola  comprensione della lettura…il Quadro di Riferimento comprende:</a:t>
            </a:r>
            <a:endParaRPr lang="it-IT" sz="3600" dirty="0">
              <a:latin typeface="Comic Sans MS" charset="0"/>
            </a:endParaRPr>
          </a:p>
        </p:txBody>
      </p:sp>
      <p:sp>
        <p:nvSpPr>
          <p:cNvPr id="27650" name="Rectangle 3"/>
          <p:cNvSpPr>
            <a:spLocks noGrp="1" noChangeArrowheads="1"/>
          </p:cNvSpPr>
          <p:nvPr>
            <p:ph type="body" idx="1"/>
          </p:nvPr>
        </p:nvSpPr>
        <p:spPr>
          <a:xfrm>
            <a:off x="671202" y="2914600"/>
            <a:ext cx="7772400" cy="4114800"/>
          </a:xfrm>
        </p:spPr>
        <p:txBody>
          <a:bodyPr>
            <a:normAutofit/>
          </a:bodyPr>
          <a:lstStyle/>
          <a:p>
            <a:r>
              <a:rPr lang="it-IT" sz="2000" dirty="0" smtClean="0"/>
              <a:t>Le competenze sottese: competenza pragmatico testuale, lessicale e grammaticale</a:t>
            </a:r>
          </a:p>
          <a:p>
            <a:r>
              <a:rPr lang="it-IT" sz="2000" dirty="0" smtClean="0"/>
              <a:t>Il testo come oggetto della lettura, distinto a seconda della situazione comunicativa , del formato e della tipologia,</a:t>
            </a:r>
          </a:p>
          <a:p>
            <a:r>
              <a:rPr lang="it-IT" sz="2000" dirty="0" smtClean="0"/>
              <a:t>Le modalità di lettura: esplorativa ed orientativa (</a:t>
            </a:r>
            <a:r>
              <a:rPr lang="it-IT" sz="2000" dirty="0" err="1" smtClean="0"/>
              <a:t>skimming</a:t>
            </a:r>
            <a:r>
              <a:rPr lang="it-IT" sz="2000" dirty="0" smtClean="0"/>
              <a:t>), selettiva (scanning), estensiva e intensiva</a:t>
            </a:r>
            <a:endParaRPr lang="it-IT" sz="2000" dirty="0"/>
          </a:p>
        </p:txBody>
      </p:sp>
    </p:spTree>
    <p:extLst>
      <p:ext uri="{BB962C8B-B14F-4D97-AF65-F5344CB8AC3E}">
        <p14:creationId xmlns:p14="http://schemas.microsoft.com/office/powerpoint/2010/main" val="39296678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55748"/>
            <a:ext cx="7772400" cy="1143000"/>
          </a:xfrm>
        </p:spPr>
        <p:txBody>
          <a:bodyPr>
            <a:normAutofit fontScale="90000"/>
          </a:bodyPr>
          <a:lstStyle/>
          <a:p>
            <a:r>
              <a:rPr lang="it-IT" sz="2700" dirty="0" smtClean="0">
                <a:latin typeface="Comic Sans MS" charset="0"/>
              </a:rPr>
              <a:t>Gli aspetti di comprensione della lettura che possono essere oggetto di verifica nella prova (Indicazioni Nazionali e del Quadro di riferimento )</a:t>
            </a:r>
            <a:endParaRPr lang="it-IT" sz="2700" dirty="0">
              <a:latin typeface="Comic Sans MS" charset="0"/>
            </a:endParaRPr>
          </a:p>
        </p:txBody>
      </p:sp>
      <p:sp>
        <p:nvSpPr>
          <p:cNvPr id="27650" name="Rectangle 3"/>
          <p:cNvSpPr>
            <a:spLocks noGrp="1" noChangeArrowheads="1"/>
          </p:cNvSpPr>
          <p:nvPr>
            <p:ph type="body" idx="1"/>
          </p:nvPr>
        </p:nvSpPr>
        <p:spPr>
          <a:xfrm>
            <a:off x="671202" y="2104122"/>
            <a:ext cx="7772400" cy="4114800"/>
          </a:xfrm>
        </p:spPr>
        <p:txBody>
          <a:bodyPr>
            <a:normAutofit fontScale="92500" lnSpcReduction="10000"/>
          </a:bodyPr>
          <a:lstStyle/>
          <a:p>
            <a:r>
              <a:rPr lang="it-IT" sz="2000" dirty="0" smtClean="0"/>
              <a:t>saper </a:t>
            </a:r>
            <a:r>
              <a:rPr lang="it-IT" sz="2000" dirty="0"/>
              <a:t>comprendere il significato, letterale e figurato, di parole ed espressioni usate nel testo e riconoscere le relazioni (di sinonimia, antonimia, ecc.) tra parole</a:t>
            </a:r>
            <a:r>
              <a:rPr lang="it-IT" sz="2000" dirty="0" smtClean="0"/>
              <a:t>;</a:t>
            </a:r>
          </a:p>
          <a:p>
            <a:r>
              <a:rPr lang="it-IT" sz="2000" dirty="0" smtClean="0"/>
              <a:t>saper </a:t>
            </a:r>
            <a:r>
              <a:rPr lang="it-IT" sz="2000" dirty="0"/>
              <a:t>individuare informazioni date esplicitamente nel testo</a:t>
            </a:r>
            <a:r>
              <a:rPr lang="it-IT" sz="2000" dirty="0" smtClean="0"/>
              <a:t>;</a:t>
            </a:r>
          </a:p>
          <a:p>
            <a:r>
              <a:rPr lang="it-IT" sz="2000" dirty="0" smtClean="0"/>
              <a:t>saper </a:t>
            </a:r>
            <a:r>
              <a:rPr lang="it-IT" sz="2000" dirty="0"/>
              <a:t>compiere una inferenza diretta, ricavando un’informazione non presente in modo esplicito nel testo da quanto in esso viene detto o dall’enciclopedia personale; </a:t>
            </a:r>
          </a:p>
          <a:p>
            <a:r>
              <a:rPr lang="it-IT" sz="2000" dirty="0"/>
              <a:t>saper cogliere le relazioni di coesione testuale (riferimenti anaforici e cataforici, </a:t>
            </a:r>
            <a:r>
              <a:rPr lang="it-IT" sz="2000" dirty="0" smtClean="0"/>
              <a:t>connettivi</a:t>
            </a:r>
            <a:r>
              <a:rPr lang="it-IT" sz="2000" dirty="0"/>
              <a:t>, ecc.) e di coerenza testuale (rapporti di gerarchia tra le informazioni contenute in un testo, legami logico-semantici tra frasi, ecc.)</a:t>
            </a:r>
            <a:r>
              <a:rPr lang="it-IT" sz="2000" dirty="0" smtClean="0"/>
              <a:t>;</a:t>
            </a:r>
          </a:p>
          <a:p>
            <a:r>
              <a:rPr lang="it-IT" sz="2000" dirty="0" smtClean="0"/>
              <a:t>saper </a:t>
            </a:r>
            <a:r>
              <a:rPr lang="it-IT" sz="2000" dirty="0"/>
              <a:t>ricostruire il significato di una parte </a:t>
            </a:r>
            <a:r>
              <a:rPr lang="it-IT" sz="2000" dirty="0" err="1"/>
              <a:t>piu</a:t>
            </a:r>
            <a:r>
              <a:rPr lang="it-IT" sz="2000" dirty="0"/>
              <a:t>̀ o meno estesa del testo, integrando </a:t>
            </a:r>
            <a:r>
              <a:rPr lang="it-IT" sz="2000" dirty="0" err="1"/>
              <a:t>piu</a:t>
            </a:r>
            <a:r>
              <a:rPr lang="it-IT" sz="2000" dirty="0"/>
              <a:t>̀ informazioni e concetti e/o formulando inferenze complesse; </a:t>
            </a:r>
          </a:p>
          <a:p>
            <a:endParaRPr lang="it-IT" sz="2000" dirty="0">
              <a:latin typeface="Comic Sans MS" charset="0"/>
            </a:endParaRPr>
          </a:p>
        </p:txBody>
      </p:sp>
    </p:spTree>
    <p:extLst>
      <p:ext uri="{BB962C8B-B14F-4D97-AF65-F5344CB8AC3E}">
        <p14:creationId xmlns:p14="http://schemas.microsoft.com/office/powerpoint/2010/main" val="387655476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55748"/>
            <a:ext cx="7772400" cy="1143000"/>
          </a:xfrm>
        </p:spPr>
        <p:txBody>
          <a:bodyPr>
            <a:normAutofit fontScale="90000"/>
          </a:bodyPr>
          <a:lstStyle/>
          <a:p>
            <a:r>
              <a:rPr lang="it-IT" sz="3600" dirty="0" smtClean="0">
                <a:latin typeface="Comic Sans MS" charset="0"/>
              </a:rPr>
              <a:t>Gli aspetti di comprensione della lettura misurati nella prova</a:t>
            </a:r>
            <a:endParaRPr lang="it-IT" sz="3600" dirty="0">
              <a:latin typeface="Comic Sans MS" charset="0"/>
            </a:endParaRPr>
          </a:p>
        </p:txBody>
      </p:sp>
      <p:sp>
        <p:nvSpPr>
          <p:cNvPr id="27650" name="Rectangle 3"/>
          <p:cNvSpPr>
            <a:spLocks noGrp="1" noChangeArrowheads="1"/>
          </p:cNvSpPr>
          <p:nvPr>
            <p:ph type="body" idx="1"/>
          </p:nvPr>
        </p:nvSpPr>
        <p:spPr>
          <a:xfrm>
            <a:off x="671202" y="2104122"/>
            <a:ext cx="7772400" cy="4114800"/>
          </a:xfrm>
        </p:spPr>
        <p:txBody>
          <a:bodyPr>
            <a:normAutofit/>
          </a:bodyPr>
          <a:lstStyle/>
          <a:p>
            <a:r>
              <a:rPr lang="it-IT" sz="2000" dirty="0"/>
              <a:t>saper ricostruire il significato del testo nel suo insieme (ad esempio, individuarne il tema o i concetti principali); </a:t>
            </a:r>
          </a:p>
          <a:p>
            <a:r>
              <a:rPr lang="it-IT" sz="2000" dirty="0"/>
              <a:t> saper interpretare il testo a partire dal suo contenuto o dalla sua forma (ad esempio, riconoscere il genere del testo, il suo registro linguistico, individuarne la funzione o lo scopo, ecc.</a:t>
            </a:r>
            <a:r>
              <a:rPr lang="it-IT" sz="2000" dirty="0" smtClean="0"/>
              <a:t>) andando al di là di una comprensione letterale; </a:t>
            </a:r>
            <a:endParaRPr lang="it-IT" sz="2000" dirty="0"/>
          </a:p>
          <a:p>
            <a:r>
              <a:rPr lang="it-IT" sz="2000" dirty="0"/>
              <a:t> saper riflettere sul testo, valutandone il contenuto e/o le caratteristiche formali e </a:t>
            </a:r>
            <a:r>
              <a:rPr lang="it-IT" sz="2000" dirty="0" smtClean="0"/>
              <a:t>stilistiche. </a:t>
            </a:r>
            <a:endParaRPr lang="it-IT" sz="2000" dirty="0"/>
          </a:p>
          <a:p>
            <a:endParaRPr lang="it-IT" sz="2000" dirty="0">
              <a:latin typeface="Comic Sans MS" charset="0"/>
            </a:endParaRPr>
          </a:p>
        </p:txBody>
      </p:sp>
    </p:spTree>
    <p:extLst>
      <p:ext uri="{BB962C8B-B14F-4D97-AF65-F5344CB8AC3E}">
        <p14:creationId xmlns:p14="http://schemas.microsoft.com/office/powerpoint/2010/main" val="339564289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55748"/>
            <a:ext cx="7772400" cy="1143000"/>
          </a:xfrm>
        </p:spPr>
        <p:txBody>
          <a:bodyPr>
            <a:normAutofit fontScale="90000"/>
          </a:bodyPr>
          <a:lstStyle/>
          <a:p>
            <a:r>
              <a:rPr lang="it-IT" sz="3600" dirty="0" smtClean="0">
                <a:latin typeface="Comic Sans MS" charset="0"/>
              </a:rPr>
              <a:t>PROVA NAZIONALE  INVALSI  di italiano di III secondaria di primo grado 2014: struttura e metodi</a:t>
            </a:r>
            <a:endParaRPr lang="it-IT" sz="3600" dirty="0">
              <a:latin typeface="Comic Sans MS" charset="0"/>
            </a:endParaRPr>
          </a:p>
        </p:txBody>
      </p:sp>
      <p:sp>
        <p:nvSpPr>
          <p:cNvPr id="27650" name="Rectangle 3"/>
          <p:cNvSpPr>
            <a:spLocks noGrp="1" noChangeArrowheads="1"/>
          </p:cNvSpPr>
          <p:nvPr>
            <p:ph type="body" idx="1"/>
          </p:nvPr>
        </p:nvSpPr>
        <p:spPr>
          <a:xfrm>
            <a:off x="671202" y="2104122"/>
            <a:ext cx="7772400" cy="4114800"/>
          </a:xfrm>
        </p:spPr>
        <p:txBody>
          <a:bodyPr>
            <a:normAutofit/>
          </a:bodyPr>
          <a:lstStyle/>
          <a:p>
            <a:r>
              <a:rPr lang="it-IT" sz="2000" dirty="0" smtClean="0">
                <a:latin typeface="Comic Sans MS" charset="0"/>
              </a:rPr>
              <a:t>Tre parti:</a:t>
            </a:r>
          </a:p>
          <a:p>
            <a:endParaRPr lang="it-IT" sz="2000" dirty="0" smtClean="0">
              <a:latin typeface="Comic Sans MS" charset="0"/>
            </a:endParaRPr>
          </a:p>
          <a:p>
            <a:r>
              <a:rPr lang="it-IT" sz="2000" dirty="0" smtClean="0"/>
              <a:t>“la </a:t>
            </a:r>
            <a:r>
              <a:rPr lang="it-IT" sz="2000" dirty="0"/>
              <a:t>prima costituita da un </a:t>
            </a:r>
            <a:r>
              <a:rPr lang="it-IT" sz="2000" dirty="0" smtClean="0"/>
              <a:t>testo narrativo (56 righe) seguito da 20 quesiti: scelte multiple e domande a risposta aperta;</a:t>
            </a:r>
            <a:endParaRPr lang="it-IT" sz="2000" dirty="0"/>
          </a:p>
          <a:p>
            <a:r>
              <a:rPr lang="it-IT" sz="2000" dirty="0"/>
              <a:t>la seconda costituita da </a:t>
            </a:r>
            <a:r>
              <a:rPr lang="it-IT" sz="2000" dirty="0" smtClean="0"/>
              <a:t>un testo espositivo (43 righe) seguito da 18 quesiti: scelte multiple  e domande a risposta aperta; </a:t>
            </a:r>
          </a:p>
          <a:p>
            <a:endParaRPr lang="it-IT" sz="2000" dirty="0"/>
          </a:p>
          <a:p>
            <a:r>
              <a:rPr lang="it-IT" sz="2000" dirty="0"/>
              <a:t>la terza costituita da </a:t>
            </a:r>
            <a:r>
              <a:rPr lang="it-IT" sz="2000" dirty="0" smtClean="0"/>
              <a:t>10 </a:t>
            </a:r>
            <a:r>
              <a:rPr lang="it-IT" sz="2000" dirty="0"/>
              <a:t>quesiti di </a:t>
            </a:r>
            <a:r>
              <a:rPr lang="it-IT" sz="2000" dirty="0" smtClean="0"/>
              <a:t>grammatica, sempre scelte multiple e domande a risposta aperta”. </a:t>
            </a:r>
            <a:endParaRPr lang="it-IT" sz="2000" dirty="0"/>
          </a:p>
          <a:p>
            <a:endParaRPr lang="it-IT" sz="2000" dirty="0" smtClean="0">
              <a:latin typeface="Comic Sans MS" charset="0"/>
            </a:endParaRPr>
          </a:p>
          <a:p>
            <a:pPr marL="0" indent="0">
              <a:buNone/>
            </a:pPr>
            <a:r>
              <a:rPr lang="it-IT" sz="2000" dirty="0" smtClean="0">
                <a:latin typeface="Comic Sans MS" charset="0"/>
              </a:rPr>
              <a:t>75 minuti di tempo complessivo</a:t>
            </a:r>
            <a:endParaRPr lang="it-IT" sz="2000" dirty="0">
              <a:latin typeface="Comic Sans MS" charset="0"/>
            </a:endParaRPr>
          </a:p>
        </p:txBody>
      </p:sp>
    </p:spTree>
    <p:extLst>
      <p:ext uri="{BB962C8B-B14F-4D97-AF65-F5344CB8AC3E}">
        <p14:creationId xmlns:p14="http://schemas.microsoft.com/office/powerpoint/2010/main" val="42292496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55748"/>
            <a:ext cx="7772400" cy="1143000"/>
          </a:xfrm>
        </p:spPr>
        <p:txBody>
          <a:bodyPr>
            <a:normAutofit fontScale="90000"/>
          </a:bodyPr>
          <a:lstStyle/>
          <a:p>
            <a:r>
              <a:rPr lang="it-IT" sz="3600" dirty="0" smtClean="0">
                <a:latin typeface="Comic Sans MS" charset="0"/>
              </a:rPr>
              <a:t>Risultati PROVA  INVALSI di III secondaria di primo grado</a:t>
            </a:r>
            <a:endParaRPr lang="it-IT" sz="3600" dirty="0">
              <a:latin typeface="Comic Sans MS" charset="0"/>
            </a:endParaRPr>
          </a:p>
        </p:txBody>
      </p:sp>
      <p:sp>
        <p:nvSpPr>
          <p:cNvPr id="27650" name="Rectangle 3"/>
          <p:cNvSpPr>
            <a:spLocks noGrp="1" noChangeArrowheads="1"/>
          </p:cNvSpPr>
          <p:nvPr>
            <p:ph type="body" idx="1"/>
          </p:nvPr>
        </p:nvSpPr>
        <p:spPr>
          <a:xfrm>
            <a:off x="671202" y="2104122"/>
            <a:ext cx="7772400" cy="4114800"/>
          </a:xfrm>
        </p:spPr>
        <p:txBody>
          <a:bodyPr>
            <a:normAutofit/>
          </a:bodyPr>
          <a:lstStyle/>
          <a:p>
            <a:r>
              <a:rPr lang="it-IT" sz="2000" dirty="0" smtClean="0">
                <a:latin typeface="Comic Sans MS" charset="0"/>
              </a:rPr>
              <a:t>(2010: </a:t>
            </a:r>
            <a:r>
              <a:rPr lang="it-IT" sz="2000" b="1" dirty="0" smtClean="0">
                <a:latin typeface="Comic Sans MS" charset="0"/>
              </a:rPr>
              <a:t>italiano e matematica</a:t>
            </a:r>
            <a:r>
              <a:rPr lang="it-IT" sz="2000" dirty="0" smtClean="0">
                <a:latin typeface="Comic Sans MS" charset="0"/>
              </a:rPr>
              <a:t>) Alunni che hanno ottenuto un voto insufficiente  (4 o 5) sono il 36,6 %</a:t>
            </a:r>
          </a:p>
          <a:p>
            <a:r>
              <a:rPr lang="it-IT" sz="2000" dirty="0" smtClean="0">
                <a:latin typeface="Comic Sans MS" charset="0"/>
              </a:rPr>
              <a:t>Alunni che hanno ottenuto un voto molto alto sono il 21,6%.</a:t>
            </a:r>
          </a:p>
          <a:p>
            <a:r>
              <a:rPr lang="it-IT" sz="2000" dirty="0" smtClean="0">
                <a:latin typeface="Comic Sans MS" charset="0"/>
              </a:rPr>
              <a:t>I promossi sono stati nel 2010 il 99,5%</a:t>
            </a:r>
          </a:p>
          <a:p>
            <a:endParaRPr lang="it-IT" sz="2000" dirty="0">
              <a:latin typeface="Comic Sans MS" charset="0"/>
            </a:endParaRPr>
          </a:p>
          <a:p>
            <a:pPr marL="0" indent="0">
              <a:buNone/>
            </a:pPr>
            <a:r>
              <a:rPr lang="it-IT" sz="2000" dirty="0" smtClean="0">
                <a:latin typeface="Comic Sans MS" charset="0"/>
              </a:rPr>
              <a:t>Rilevazioni Nazionali 2014: </a:t>
            </a:r>
            <a:r>
              <a:rPr lang="it-IT" sz="2000" b="1" dirty="0" smtClean="0">
                <a:latin typeface="Comic Sans MS" charset="0"/>
              </a:rPr>
              <a:t>solo comprensione della lettura</a:t>
            </a:r>
          </a:p>
          <a:p>
            <a:r>
              <a:rPr lang="it-IT" sz="2000" dirty="0" smtClean="0">
                <a:latin typeface="Comic Sans MS" charset="0"/>
              </a:rPr>
              <a:t>punteggi molto bassi nelle dee macro aree meridionali e insulari con in aggiunta grande variabilità di risultati (bassi-molto bassi) </a:t>
            </a:r>
          </a:p>
          <a:p>
            <a:r>
              <a:rPr lang="it-IT" sz="2000" dirty="0">
                <a:latin typeface="Comic Sans MS" charset="0"/>
              </a:rPr>
              <a:t>p</a:t>
            </a:r>
            <a:r>
              <a:rPr lang="it-IT" sz="2000" dirty="0" smtClean="0">
                <a:latin typeface="Comic Sans MS" charset="0"/>
              </a:rPr>
              <a:t>unteggi alti nelle due macro aree  settentrionali </a:t>
            </a:r>
          </a:p>
          <a:p>
            <a:r>
              <a:rPr lang="it-IT" sz="2000" dirty="0">
                <a:latin typeface="Comic Sans MS" charset="0"/>
              </a:rPr>
              <a:t>p</a:t>
            </a:r>
            <a:r>
              <a:rPr lang="it-IT" sz="2000" dirty="0" smtClean="0">
                <a:latin typeface="Comic Sans MS" charset="0"/>
              </a:rPr>
              <a:t>unteggi medi al centro</a:t>
            </a:r>
            <a:endParaRPr lang="it-IT" sz="2000" dirty="0">
              <a:latin typeface="Comic Sans MS" charset="0"/>
            </a:endParaRPr>
          </a:p>
        </p:txBody>
      </p:sp>
    </p:spTree>
    <p:extLst>
      <p:ext uri="{BB962C8B-B14F-4D97-AF65-F5344CB8AC3E}">
        <p14:creationId xmlns:p14="http://schemas.microsoft.com/office/powerpoint/2010/main" val="244383325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2099824"/>
            <a:ext cx="7772400" cy="1143000"/>
          </a:xfrm>
        </p:spPr>
        <p:txBody>
          <a:bodyPr>
            <a:normAutofit fontScale="90000"/>
          </a:bodyPr>
          <a:lstStyle/>
          <a:p>
            <a:r>
              <a:rPr lang="it-IT" sz="3600" dirty="0" smtClean="0">
                <a:latin typeface="Comic Sans MS" charset="0"/>
              </a:rPr>
              <a:t>Valutazione -  INVALSI -  insegnamento…</a:t>
            </a:r>
            <a:br>
              <a:rPr lang="it-IT" sz="3600" dirty="0" smtClean="0">
                <a:latin typeface="Comic Sans MS" charset="0"/>
              </a:rPr>
            </a:br>
            <a:endParaRPr lang="it-IT" sz="3600" dirty="0">
              <a:latin typeface="Comic Sans MS" charset="0"/>
            </a:endParaRPr>
          </a:p>
        </p:txBody>
      </p:sp>
    </p:spTree>
    <p:extLst>
      <p:ext uri="{BB962C8B-B14F-4D97-AF65-F5344CB8AC3E}">
        <p14:creationId xmlns:p14="http://schemas.microsoft.com/office/powerpoint/2010/main" val="2083601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85800" y="692150"/>
            <a:ext cx="7772400" cy="1143000"/>
          </a:xfrm>
        </p:spPr>
        <p:txBody>
          <a:bodyPr/>
          <a:lstStyle/>
          <a:p>
            <a:r>
              <a:rPr lang="it-IT" sz="3200" dirty="0" smtClean="0">
                <a:latin typeface="Comic Sans MS" charset="0"/>
              </a:rPr>
              <a:t>La Valutazione </a:t>
            </a:r>
            <a:r>
              <a:rPr lang="it-IT" sz="3200" dirty="0">
                <a:latin typeface="Comic Sans MS" charset="0"/>
              </a:rPr>
              <a:t>(non solo linguistica) e il contesto italiano</a:t>
            </a:r>
          </a:p>
        </p:txBody>
      </p:sp>
      <p:sp>
        <p:nvSpPr>
          <p:cNvPr id="26626" name="Rectangle 3"/>
          <p:cNvSpPr>
            <a:spLocks noGrp="1" noChangeArrowheads="1"/>
          </p:cNvSpPr>
          <p:nvPr>
            <p:ph type="body" idx="1"/>
          </p:nvPr>
        </p:nvSpPr>
        <p:spPr>
          <a:xfrm>
            <a:off x="685800" y="2204864"/>
            <a:ext cx="7772400" cy="4114800"/>
          </a:xfrm>
        </p:spPr>
        <p:txBody>
          <a:bodyPr>
            <a:normAutofit lnSpcReduction="10000"/>
          </a:bodyPr>
          <a:lstStyle/>
          <a:p>
            <a:r>
              <a:rPr lang="it-IT" sz="2400" dirty="0">
                <a:latin typeface="Comic Sans MS" charset="0"/>
              </a:rPr>
              <a:t>Mancanza di una “cultura” della valutazione all’interno del sistema educativo italiano (Valutazione come disciplina e non come parte indefinita e indistinta della competenza ed esperienza dell’insegnante)</a:t>
            </a:r>
          </a:p>
          <a:p>
            <a:r>
              <a:rPr lang="it-IT" sz="2400" dirty="0" smtClean="0">
                <a:latin typeface="Comic Sans MS" charset="0"/>
              </a:rPr>
              <a:t>Mancanza diffusa </a:t>
            </a:r>
            <a:r>
              <a:rPr lang="it-IT" sz="2400" dirty="0">
                <a:latin typeface="Comic Sans MS" charset="0"/>
              </a:rPr>
              <a:t>di </a:t>
            </a:r>
            <a:r>
              <a:rPr lang="it-IT" sz="2400" dirty="0" smtClean="0">
                <a:latin typeface="Comic Sans MS" charset="0"/>
              </a:rPr>
              <a:t>preparazione specifica, sistematica </a:t>
            </a:r>
            <a:r>
              <a:rPr lang="it-IT" sz="2400" dirty="0">
                <a:latin typeface="Comic Sans MS" charset="0"/>
              </a:rPr>
              <a:t>e professionalizzante degli insegnanti in questo settore</a:t>
            </a:r>
          </a:p>
          <a:p>
            <a:r>
              <a:rPr lang="it-IT" altLang="ja-JP" sz="2400" dirty="0">
                <a:latin typeface="Comic Sans MS" charset="0"/>
              </a:rPr>
              <a:t>Discipline pedagogiche (Pedagogia sperimentale)</a:t>
            </a:r>
          </a:p>
          <a:p>
            <a:r>
              <a:rPr lang="it-IT" altLang="ja-JP" sz="2400" dirty="0">
                <a:latin typeface="Comic Sans MS" charset="0"/>
              </a:rPr>
              <a:t>INVALSI </a:t>
            </a:r>
            <a:r>
              <a:rPr lang="it-IT" altLang="ja-JP" sz="2400" dirty="0" smtClean="0">
                <a:latin typeface="Comic Sans MS" charset="0"/>
              </a:rPr>
              <a:t>(Istituto Nazionale per la Valutazione del </a:t>
            </a:r>
            <a:r>
              <a:rPr lang="it-IT" altLang="ja-JP" sz="2400" dirty="0">
                <a:latin typeface="Comic Sans MS" charset="0"/>
              </a:rPr>
              <a:t>S</a:t>
            </a:r>
            <a:r>
              <a:rPr lang="it-IT" altLang="ja-JP" sz="2400" dirty="0" smtClean="0">
                <a:latin typeface="Comic Sans MS" charset="0"/>
              </a:rPr>
              <a:t>istema dell’Istruzione)  (</a:t>
            </a:r>
            <a:r>
              <a:rPr lang="it-IT" altLang="ja-JP" sz="2400" dirty="0">
                <a:latin typeface="Comic Sans MS" charset="0"/>
              </a:rPr>
              <a:t>valutazione esterna)</a:t>
            </a:r>
          </a:p>
          <a:p>
            <a:endParaRPr lang="it-IT" sz="2800" dirty="0">
              <a:latin typeface="Comic Sans MS" charset="0"/>
            </a:endParaRPr>
          </a:p>
        </p:txBody>
      </p:sp>
    </p:spTree>
    <p:extLst>
      <p:ext uri="{BB962C8B-B14F-4D97-AF65-F5344CB8AC3E}">
        <p14:creationId xmlns:p14="http://schemas.microsoft.com/office/powerpoint/2010/main" val="423717798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260350"/>
            <a:ext cx="7772400" cy="1143000"/>
          </a:xfrm>
        </p:spPr>
        <p:txBody>
          <a:bodyPr>
            <a:normAutofit/>
          </a:bodyPr>
          <a:lstStyle/>
          <a:p>
            <a:r>
              <a:rPr lang="it-IT" sz="3600" dirty="0" smtClean="0">
                <a:latin typeface="Comic Sans MS" charset="0"/>
              </a:rPr>
              <a:t>Un passaggio importante …</a:t>
            </a:r>
            <a:endParaRPr lang="it-IT" sz="3600" dirty="0">
              <a:latin typeface="Comic Sans MS" charset="0"/>
            </a:endParaRPr>
          </a:p>
        </p:txBody>
      </p:sp>
      <p:sp>
        <p:nvSpPr>
          <p:cNvPr id="27650" name="Rectangle 3"/>
          <p:cNvSpPr>
            <a:spLocks noGrp="1" noChangeArrowheads="1"/>
          </p:cNvSpPr>
          <p:nvPr>
            <p:ph type="body" idx="1"/>
          </p:nvPr>
        </p:nvSpPr>
        <p:spPr>
          <a:xfrm>
            <a:off x="685800" y="1628775"/>
            <a:ext cx="7772400" cy="4114800"/>
          </a:xfrm>
        </p:spPr>
        <p:txBody>
          <a:bodyPr>
            <a:normAutofit/>
          </a:bodyPr>
          <a:lstStyle/>
          <a:p>
            <a:pPr marL="0" indent="0">
              <a:buNone/>
            </a:pPr>
            <a:r>
              <a:rPr lang="it-IT" sz="2000" dirty="0" smtClean="0">
                <a:latin typeface="Comic Sans MS" charset="0"/>
              </a:rPr>
              <a:t>Scrive Anna Maria Ajello, Presidente INVALSI :</a:t>
            </a:r>
          </a:p>
          <a:p>
            <a:endParaRPr lang="it-IT" sz="2000" dirty="0">
              <a:latin typeface="Comic Sans MS" charset="0"/>
            </a:endParaRPr>
          </a:p>
          <a:p>
            <a:pPr marL="0" indent="0">
              <a:buNone/>
            </a:pPr>
            <a:r>
              <a:rPr lang="it-IT" sz="2000" dirty="0" smtClean="0">
                <a:latin typeface="Comic Sans MS" charset="0"/>
              </a:rPr>
              <a:t>“L’INVALSI ha inoltre l’intenzione di aprire una stagione di ampia e approfondita consultazione con il mondo della scuola per rafforzare il ruolo di servizio </a:t>
            </a:r>
            <a:r>
              <a:rPr lang="it-IT" sz="2000" i="1" dirty="0" smtClean="0">
                <a:latin typeface="Comic Sans MS" charset="0"/>
              </a:rPr>
              <a:t>per</a:t>
            </a:r>
            <a:r>
              <a:rPr lang="it-IT" sz="2000" dirty="0" smtClean="0">
                <a:latin typeface="Comic Sans MS" charset="0"/>
              </a:rPr>
              <a:t> le scuole e non di soggetto chiamato esclusivamente a svolgere un compito di misurazione </a:t>
            </a:r>
            <a:r>
              <a:rPr lang="it-IT" sz="2000" i="1" dirty="0" smtClean="0">
                <a:latin typeface="Comic Sans MS" charset="0"/>
              </a:rPr>
              <a:t>sulle </a:t>
            </a:r>
            <a:r>
              <a:rPr lang="it-IT" sz="2000" dirty="0" smtClean="0">
                <a:latin typeface="Comic Sans MS" charset="0"/>
              </a:rPr>
              <a:t>scuole.”</a:t>
            </a:r>
          </a:p>
        </p:txBody>
      </p:sp>
    </p:spTree>
    <p:extLst>
      <p:ext uri="{BB962C8B-B14F-4D97-AF65-F5344CB8AC3E}">
        <p14:creationId xmlns:p14="http://schemas.microsoft.com/office/powerpoint/2010/main" val="26914834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260350"/>
            <a:ext cx="7772400" cy="1143000"/>
          </a:xfrm>
        </p:spPr>
        <p:txBody>
          <a:bodyPr>
            <a:normAutofit fontScale="90000"/>
          </a:bodyPr>
          <a:lstStyle/>
          <a:p>
            <a:r>
              <a:rPr lang="it-IT" sz="3600" dirty="0" smtClean="0">
                <a:latin typeface="Comic Sans MS" charset="0"/>
              </a:rPr>
              <a:t>Gli insegnanti devono essere formati/preparati in valutazione?</a:t>
            </a:r>
            <a:endParaRPr lang="it-IT" sz="3600" dirty="0">
              <a:latin typeface="Comic Sans MS" charset="0"/>
            </a:endParaRPr>
          </a:p>
        </p:txBody>
      </p:sp>
      <p:sp>
        <p:nvSpPr>
          <p:cNvPr id="27650" name="Rectangle 3"/>
          <p:cNvSpPr>
            <a:spLocks noGrp="1" noChangeArrowheads="1"/>
          </p:cNvSpPr>
          <p:nvPr>
            <p:ph type="body" idx="1"/>
          </p:nvPr>
        </p:nvSpPr>
        <p:spPr>
          <a:xfrm>
            <a:off x="685800" y="2122512"/>
            <a:ext cx="7772400" cy="4114800"/>
          </a:xfrm>
        </p:spPr>
        <p:txBody>
          <a:bodyPr>
            <a:normAutofit/>
          </a:bodyPr>
          <a:lstStyle/>
          <a:p>
            <a:r>
              <a:rPr lang="it-IT" sz="2000" dirty="0" smtClean="0">
                <a:latin typeface="Comic Sans MS" charset="0"/>
              </a:rPr>
              <a:t>E’ innegabile che la valutazione faccia parte del processo di insegnamento-apprendimento</a:t>
            </a:r>
          </a:p>
          <a:p>
            <a:endParaRPr lang="it-IT" sz="2000" dirty="0">
              <a:latin typeface="Comic Sans MS" charset="0"/>
            </a:endParaRPr>
          </a:p>
          <a:p>
            <a:r>
              <a:rPr lang="it-IT" sz="2000" dirty="0" smtClean="0">
                <a:latin typeface="Comic Sans MS" charset="0"/>
              </a:rPr>
              <a:t>Si parla di valutazione come del più importante/efficace strumento di comunicazione didattica</a:t>
            </a:r>
          </a:p>
          <a:p>
            <a:pPr marL="0" indent="0">
              <a:buNone/>
            </a:pPr>
            <a:endParaRPr lang="it-IT" sz="2000" dirty="0" smtClean="0">
              <a:latin typeface="Comic Sans MS" charset="0"/>
            </a:endParaRPr>
          </a:p>
          <a:p>
            <a:r>
              <a:rPr lang="it-IT" sz="2000" dirty="0" smtClean="0">
                <a:latin typeface="Comic Sans MS" charset="0"/>
              </a:rPr>
              <a:t>E’ stato dimostrato che un insegnante dedica da un terzo alla metà del suo tempo di lavoro alla valutazione</a:t>
            </a:r>
          </a:p>
        </p:txBody>
      </p:sp>
    </p:spTree>
    <p:extLst>
      <p:ext uri="{BB962C8B-B14F-4D97-AF65-F5344CB8AC3E}">
        <p14:creationId xmlns:p14="http://schemas.microsoft.com/office/powerpoint/2010/main" val="409149255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64736"/>
            <a:ext cx="7772400" cy="1143000"/>
          </a:xfrm>
        </p:spPr>
        <p:txBody>
          <a:bodyPr>
            <a:normAutofit/>
          </a:bodyPr>
          <a:lstStyle/>
          <a:p>
            <a:r>
              <a:rPr lang="it-IT" sz="3600" dirty="0" smtClean="0">
                <a:latin typeface="Comic Sans MS" charset="0"/>
              </a:rPr>
              <a:t>Vero ma….</a:t>
            </a:r>
            <a:endParaRPr lang="it-IT" sz="3600" dirty="0">
              <a:latin typeface="Comic Sans MS" charset="0"/>
            </a:endParaRPr>
          </a:p>
        </p:txBody>
      </p:sp>
      <p:sp>
        <p:nvSpPr>
          <p:cNvPr id="27650" name="Rectangle 3"/>
          <p:cNvSpPr>
            <a:spLocks noGrp="1" noChangeArrowheads="1"/>
          </p:cNvSpPr>
          <p:nvPr>
            <p:ph type="body" idx="1"/>
          </p:nvPr>
        </p:nvSpPr>
        <p:spPr>
          <a:xfrm>
            <a:off x="685800" y="1862359"/>
            <a:ext cx="7772400" cy="4114800"/>
          </a:xfrm>
        </p:spPr>
        <p:txBody>
          <a:bodyPr>
            <a:normAutofit/>
          </a:bodyPr>
          <a:lstStyle/>
          <a:p>
            <a:r>
              <a:rPr lang="it-IT" sz="2000" dirty="0" smtClean="0">
                <a:latin typeface="Comic Sans MS" charset="0"/>
              </a:rPr>
              <a:t>Gran parte degli insegnanti  si occupa di valutazione senza aver appreso in modo sistematico i principi di una valutazione consapevole,  di qualità e teoricamente fondata</a:t>
            </a:r>
          </a:p>
          <a:p>
            <a:endParaRPr lang="it-IT" sz="2000" dirty="0" smtClean="0">
              <a:latin typeface="Comic Sans MS" charset="0"/>
            </a:endParaRPr>
          </a:p>
          <a:p>
            <a:r>
              <a:rPr lang="it-IT" sz="2000" dirty="0" smtClean="0">
                <a:latin typeface="Comic Sans MS" charset="0"/>
              </a:rPr>
              <a:t>Questo fenomeno è trasversale vale anche nel mondo anglosassone (</a:t>
            </a:r>
            <a:r>
              <a:rPr lang="it-IT" sz="2000" dirty="0" err="1" smtClean="0">
                <a:latin typeface="Comic Sans MS" charset="0"/>
              </a:rPr>
              <a:t>Stigging</a:t>
            </a:r>
            <a:r>
              <a:rPr lang="it-IT" sz="2000" dirty="0" smtClean="0">
                <a:latin typeface="Comic Sans MS" charset="0"/>
              </a:rPr>
              <a:t> 2007)</a:t>
            </a:r>
          </a:p>
        </p:txBody>
      </p:sp>
    </p:spTree>
    <p:extLst>
      <p:ext uri="{BB962C8B-B14F-4D97-AF65-F5344CB8AC3E}">
        <p14:creationId xmlns:p14="http://schemas.microsoft.com/office/powerpoint/2010/main" val="22097124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566929"/>
            <a:ext cx="7772400" cy="1143000"/>
          </a:xfrm>
        </p:spPr>
        <p:txBody>
          <a:bodyPr>
            <a:normAutofit fontScale="90000"/>
          </a:bodyPr>
          <a:lstStyle/>
          <a:p>
            <a:r>
              <a:rPr lang="it-IT" sz="3600" dirty="0" smtClean="0">
                <a:latin typeface="Comic Sans MS" charset="0"/>
              </a:rPr>
              <a:t>Che cosa può significare per un insegnante avere una preparazione in valutazione?</a:t>
            </a:r>
            <a:endParaRPr lang="it-IT" sz="3600" dirty="0">
              <a:latin typeface="Comic Sans MS" charset="0"/>
            </a:endParaRPr>
          </a:p>
        </p:txBody>
      </p:sp>
      <p:sp>
        <p:nvSpPr>
          <p:cNvPr id="27650" name="Rectangle 3"/>
          <p:cNvSpPr>
            <a:spLocks noGrp="1" noChangeArrowheads="1"/>
          </p:cNvSpPr>
          <p:nvPr>
            <p:ph type="body" idx="1"/>
          </p:nvPr>
        </p:nvSpPr>
        <p:spPr>
          <a:xfrm>
            <a:off x="685800" y="2344126"/>
            <a:ext cx="7772400" cy="4114800"/>
          </a:xfrm>
        </p:spPr>
        <p:txBody>
          <a:bodyPr>
            <a:normAutofit/>
          </a:bodyPr>
          <a:lstStyle/>
          <a:p>
            <a:r>
              <a:rPr lang="it-IT" sz="2000" dirty="0" smtClean="0">
                <a:latin typeface="Comic Sans MS" charset="0"/>
              </a:rPr>
              <a:t>Capire come tenere presenti chiari obbiettivi di insegnamento/apprendimento</a:t>
            </a:r>
          </a:p>
          <a:p>
            <a:r>
              <a:rPr lang="it-IT" sz="2000" dirty="0" smtClean="0">
                <a:latin typeface="Comic Sans MS" charset="0"/>
              </a:rPr>
              <a:t> Capire quali metodi di verifica usare al fine di raccogliere informazioni affidabili sull’apprendimento degli studenti</a:t>
            </a:r>
          </a:p>
          <a:p>
            <a:r>
              <a:rPr lang="it-IT" sz="2000" dirty="0" smtClean="0">
                <a:latin typeface="Comic Sans MS" charset="0"/>
              </a:rPr>
              <a:t>Capire come usarli</a:t>
            </a:r>
          </a:p>
          <a:p>
            <a:r>
              <a:rPr lang="it-IT" sz="2000" dirty="0" smtClean="0">
                <a:latin typeface="Comic Sans MS" charset="0"/>
              </a:rPr>
              <a:t>Capire come comunicare risultati significativi </a:t>
            </a:r>
            <a:r>
              <a:rPr lang="it-IT" sz="2000" smtClean="0">
                <a:latin typeface="Comic Sans MS" charset="0"/>
              </a:rPr>
              <a:t>e affidabili indipendentemente </a:t>
            </a:r>
            <a:r>
              <a:rPr lang="it-IT" sz="2000" dirty="0" smtClean="0">
                <a:latin typeface="Comic Sans MS" charset="0"/>
              </a:rPr>
              <a:t>dal modo con cui vengono comunicati: punteggi, gradi, giudizi, </a:t>
            </a:r>
            <a:r>
              <a:rPr lang="it-IT" sz="2000" dirty="0" err="1" smtClean="0">
                <a:latin typeface="Comic Sans MS" charset="0"/>
              </a:rPr>
              <a:t>ecc</a:t>
            </a:r>
            <a:endParaRPr lang="it-IT" sz="2000" dirty="0" smtClean="0">
              <a:latin typeface="Comic Sans MS" charset="0"/>
            </a:endParaRPr>
          </a:p>
          <a:p>
            <a:r>
              <a:rPr lang="it-IT" sz="2000" dirty="0" smtClean="0">
                <a:latin typeface="Comic Sans MS" charset="0"/>
              </a:rPr>
              <a:t>Capire come usare la valutazione per massimizzare motivazione e apprendimento, coinvolgendo gli studenti nel processo valutativo</a:t>
            </a:r>
          </a:p>
        </p:txBody>
      </p:sp>
    </p:spTree>
    <p:extLst>
      <p:ext uri="{BB962C8B-B14F-4D97-AF65-F5344CB8AC3E}">
        <p14:creationId xmlns:p14="http://schemas.microsoft.com/office/powerpoint/2010/main" val="173216702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69" name="Rectangle 2"/>
          <p:cNvSpPr>
            <a:spLocks noGrp="1" noChangeArrowheads="1"/>
          </p:cNvSpPr>
          <p:nvPr>
            <p:ph type="title"/>
          </p:nvPr>
        </p:nvSpPr>
        <p:spPr>
          <a:xfrm>
            <a:off x="685800" y="1575788"/>
            <a:ext cx="7772400" cy="1143000"/>
          </a:xfrm>
        </p:spPr>
        <p:txBody>
          <a:bodyPr>
            <a:normAutofit fontScale="90000"/>
          </a:bodyPr>
          <a:lstStyle/>
          <a:p>
            <a:r>
              <a:rPr lang="it-IT" sz="3200" dirty="0">
                <a:latin typeface="Comic Sans MS"/>
                <a:cs typeface="Comic Sans MS"/>
              </a:rPr>
              <a:t>C</a:t>
            </a:r>
            <a:r>
              <a:rPr lang="it-IT" sz="3200" dirty="0" smtClean="0">
                <a:latin typeface="Comic Sans MS"/>
                <a:cs typeface="Comic Sans MS"/>
              </a:rPr>
              <a:t>i fermiamo qui….</a:t>
            </a:r>
            <a:br>
              <a:rPr lang="it-IT" sz="3200" dirty="0" smtClean="0">
                <a:latin typeface="Comic Sans MS"/>
                <a:cs typeface="Comic Sans MS"/>
              </a:rPr>
            </a:br>
            <a:r>
              <a:rPr lang="it-IT" sz="3200" dirty="0" smtClean="0">
                <a:latin typeface="Comic Sans MS"/>
                <a:cs typeface="Comic Sans MS"/>
              </a:rPr>
              <a:t/>
            </a:r>
            <a:br>
              <a:rPr lang="it-IT" sz="3200" dirty="0" smtClean="0">
                <a:latin typeface="Comic Sans MS"/>
                <a:cs typeface="Comic Sans MS"/>
              </a:rPr>
            </a:br>
            <a:r>
              <a:rPr lang="it-IT" sz="3200" dirty="0" smtClean="0">
                <a:latin typeface="Comic Sans MS"/>
                <a:cs typeface="Comic Sans MS"/>
              </a:rPr>
              <a:t>Grazie! </a:t>
            </a:r>
            <a:endParaRPr lang="it-IT" sz="2800" b="1" dirty="0">
              <a:latin typeface="Comic Sans MS"/>
              <a:cs typeface="Comic Sans MS"/>
            </a:endParaRPr>
          </a:p>
        </p:txBody>
      </p:sp>
    </p:spTree>
    <p:extLst>
      <p:ext uri="{BB962C8B-B14F-4D97-AF65-F5344CB8AC3E}">
        <p14:creationId xmlns:p14="http://schemas.microsoft.com/office/powerpoint/2010/main" val="39661590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523132"/>
            <a:ext cx="7772400" cy="1143000"/>
          </a:xfrm>
        </p:spPr>
        <p:txBody>
          <a:bodyPr/>
          <a:lstStyle/>
          <a:p>
            <a:r>
              <a:rPr lang="it-IT" sz="3600" dirty="0">
                <a:latin typeface="Comic Sans MS" charset="0"/>
              </a:rPr>
              <a:t>Perché</a:t>
            </a:r>
            <a:r>
              <a:rPr lang="it-IT" sz="3600" dirty="0" smtClean="0">
                <a:latin typeface="Comic Sans MS" charset="0"/>
              </a:rPr>
              <a:t>? </a:t>
            </a:r>
            <a:endParaRPr lang="it-IT" sz="3600" dirty="0">
              <a:latin typeface="Comic Sans MS" charset="0"/>
            </a:endParaRPr>
          </a:p>
        </p:txBody>
      </p:sp>
      <p:sp>
        <p:nvSpPr>
          <p:cNvPr id="27650" name="Rectangle 3"/>
          <p:cNvSpPr>
            <a:spLocks noGrp="1" noChangeArrowheads="1"/>
          </p:cNvSpPr>
          <p:nvPr>
            <p:ph type="body" idx="1"/>
          </p:nvPr>
        </p:nvSpPr>
        <p:spPr>
          <a:xfrm>
            <a:off x="685800" y="1949953"/>
            <a:ext cx="7772400" cy="4114800"/>
          </a:xfrm>
        </p:spPr>
        <p:txBody>
          <a:bodyPr>
            <a:normAutofit/>
          </a:bodyPr>
          <a:lstStyle/>
          <a:p>
            <a:r>
              <a:rPr lang="it-IT" sz="2400" dirty="0">
                <a:latin typeface="Comic Sans MS" charset="0"/>
              </a:rPr>
              <a:t>Ragioni culturali/filosofiche: opposizione fra empirismo (</a:t>
            </a:r>
            <a:r>
              <a:rPr lang="it-IT" sz="2400" dirty="0" err="1">
                <a:latin typeface="Comic Sans MS" charset="0"/>
              </a:rPr>
              <a:t>anglossassone</a:t>
            </a:r>
            <a:r>
              <a:rPr lang="it-IT" sz="2400" dirty="0">
                <a:latin typeface="Comic Sans MS" charset="0"/>
              </a:rPr>
              <a:t>) e neoidealismo (italiano</a:t>
            </a:r>
            <a:r>
              <a:rPr lang="it-IT" sz="2400" dirty="0" smtClean="0">
                <a:latin typeface="Comic Sans MS" charset="0"/>
              </a:rPr>
              <a:t>) </a:t>
            </a:r>
            <a:endParaRPr lang="it-IT" sz="2000" dirty="0">
              <a:latin typeface="Comic Sans MS" charset="0"/>
            </a:endParaRPr>
          </a:p>
        </p:txBody>
      </p:sp>
    </p:spTree>
    <p:extLst>
      <p:ext uri="{BB962C8B-B14F-4D97-AF65-F5344CB8AC3E}">
        <p14:creationId xmlns:p14="http://schemas.microsoft.com/office/powerpoint/2010/main" val="32688690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260350"/>
            <a:ext cx="7772400" cy="1143000"/>
          </a:xfrm>
        </p:spPr>
        <p:txBody>
          <a:bodyPr>
            <a:normAutofit fontScale="90000"/>
          </a:bodyPr>
          <a:lstStyle/>
          <a:p>
            <a:r>
              <a:rPr lang="it-IT" sz="3600" dirty="0" smtClean="0">
                <a:latin typeface="Comic Sans MS" charset="0"/>
              </a:rPr>
              <a:t>Il processo valutativo (valutazione linguistica) è di tipo interpretativo/argomentativo</a:t>
            </a:r>
            <a:endParaRPr lang="it-IT" sz="3600" dirty="0">
              <a:latin typeface="Comic Sans MS" charset="0"/>
            </a:endParaRPr>
          </a:p>
        </p:txBody>
      </p:sp>
      <p:sp>
        <p:nvSpPr>
          <p:cNvPr id="27650" name="Rectangle 3"/>
          <p:cNvSpPr>
            <a:spLocks noGrp="1" noChangeArrowheads="1"/>
          </p:cNvSpPr>
          <p:nvPr>
            <p:ph type="body" idx="1"/>
          </p:nvPr>
        </p:nvSpPr>
        <p:spPr>
          <a:xfrm>
            <a:off x="685800" y="1935354"/>
            <a:ext cx="7772400" cy="4114800"/>
          </a:xfrm>
        </p:spPr>
        <p:txBody>
          <a:bodyPr>
            <a:normAutofit lnSpcReduction="10000"/>
          </a:bodyPr>
          <a:lstStyle/>
          <a:p>
            <a:r>
              <a:rPr lang="it-IT" sz="2000" dirty="0" smtClean="0">
                <a:latin typeface="Comic Sans MS" charset="0"/>
              </a:rPr>
              <a:t>Partiamo dalla performance (dato) di uno studente in una prova</a:t>
            </a:r>
          </a:p>
          <a:p>
            <a:endParaRPr lang="it-IT" sz="2000" dirty="0" smtClean="0">
              <a:latin typeface="Comic Sans MS" charset="0"/>
            </a:endParaRPr>
          </a:p>
          <a:p>
            <a:r>
              <a:rPr lang="it-IT" sz="2000" dirty="0" smtClean="0">
                <a:latin typeface="Comic Sans MS" charset="0"/>
              </a:rPr>
              <a:t>Questa performance genera un risultato (punteggio, giudizio, grado, </a:t>
            </a:r>
            <a:r>
              <a:rPr lang="it-IT" sz="2000" dirty="0" err="1" smtClean="0">
                <a:latin typeface="Comic Sans MS" charset="0"/>
              </a:rPr>
              <a:t>ecc</a:t>
            </a:r>
            <a:r>
              <a:rPr lang="it-IT" sz="2000" dirty="0" smtClean="0">
                <a:latin typeface="Comic Sans MS" charset="0"/>
              </a:rPr>
              <a:t>)</a:t>
            </a:r>
          </a:p>
          <a:p>
            <a:pPr marL="0" indent="0">
              <a:buNone/>
            </a:pPr>
            <a:endParaRPr lang="it-IT" sz="2000" dirty="0">
              <a:latin typeface="Comic Sans MS" charset="0"/>
            </a:endParaRPr>
          </a:p>
          <a:p>
            <a:r>
              <a:rPr lang="it-IT" sz="2000" dirty="0" smtClean="0">
                <a:latin typeface="Comic Sans MS" charset="0"/>
              </a:rPr>
              <a:t>L’interpretazione del risultato e l’uso che ne viene poi fatto  (giustificato su basi teoriche e supportato da evidenze empiriche) va al di là del dato (limitato esempio di performance) e si estende a situazioni di uso della lingua nella vita reale</a:t>
            </a:r>
          </a:p>
          <a:p>
            <a:endParaRPr lang="it-IT" sz="2000" dirty="0">
              <a:latin typeface="Comic Sans MS" charset="0"/>
            </a:endParaRPr>
          </a:p>
          <a:p>
            <a:r>
              <a:rPr lang="it-IT" sz="2000" dirty="0" smtClean="0">
                <a:latin typeface="Comic Sans MS" charset="0"/>
              </a:rPr>
              <a:t>Si procede quindi per inferenze e deduzioni</a:t>
            </a:r>
          </a:p>
        </p:txBody>
      </p:sp>
    </p:spTree>
    <p:extLst>
      <p:ext uri="{BB962C8B-B14F-4D97-AF65-F5344CB8AC3E}">
        <p14:creationId xmlns:p14="http://schemas.microsoft.com/office/powerpoint/2010/main" val="10055184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85800" y="2079055"/>
            <a:ext cx="7772400" cy="1143000"/>
          </a:xfrm>
        </p:spPr>
        <p:txBody>
          <a:bodyPr/>
          <a:lstStyle/>
          <a:p>
            <a:r>
              <a:rPr lang="it-IT" sz="3200" dirty="0" smtClean="0">
                <a:latin typeface="Comic Sans MS" charset="0"/>
              </a:rPr>
              <a:t>Parole chiave</a:t>
            </a:r>
            <a:br>
              <a:rPr lang="it-IT" sz="3200" dirty="0" smtClean="0">
                <a:latin typeface="Comic Sans MS" charset="0"/>
              </a:rPr>
            </a:br>
            <a:r>
              <a:rPr lang="it-IT" sz="3200" dirty="0">
                <a:latin typeface="Comic Sans MS" charset="0"/>
              </a:rPr>
              <a:t>v</a:t>
            </a:r>
            <a:r>
              <a:rPr lang="it-IT" sz="3200" dirty="0" smtClean="0">
                <a:latin typeface="Comic Sans MS" charset="0"/>
              </a:rPr>
              <a:t>erifica, valutazione, test/prova</a:t>
            </a:r>
            <a:endParaRPr lang="it-IT" sz="3200" dirty="0">
              <a:latin typeface="Comic Sans MS" charset="0"/>
            </a:endParaRPr>
          </a:p>
        </p:txBody>
      </p:sp>
    </p:spTree>
    <p:extLst>
      <p:ext uri="{BB962C8B-B14F-4D97-AF65-F5344CB8AC3E}">
        <p14:creationId xmlns:p14="http://schemas.microsoft.com/office/powerpoint/2010/main" val="1774406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85800" y="692150"/>
            <a:ext cx="7772400" cy="1143000"/>
          </a:xfrm>
        </p:spPr>
        <p:txBody>
          <a:bodyPr/>
          <a:lstStyle/>
          <a:p>
            <a:r>
              <a:rPr lang="it-IT" sz="3200" dirty="0">
                <a:latin typeface="Comic Sans MS" charset="0"/>
              </a:rPr>
              <a:t>V</a:t>
            </a:r>
            <a:r>
              <a:rPr lang="it-IT" sz="3200" dirty="0" smtClean="0">
                <a:latin typeface="Comic Sans MS" charset="0"/>
              </a:rPr>
              <a:t>erifica </a:t>
            </a:r>
            <a:r>
              <a:rPr lang="it-IT" sz="3200" dirty="0">
                <a:latin typeface="Comic Sans MS" charset="0"/>
              </a:rPr>
              <a:t>e </a:t>
            </a:r>
            <a:r>
              <a:rPr lang="it-IT" sz="3200" dirty="0" smtClean="0">
                <a:latin typeface="Comic Sans MS" charset="0"/>
              </a:rPr>
              <a:t>Valutazione</a:t>
            </a:r>
            <a:endParaRPr lang="it-IT" sz="3200" dirty="0">
              <a:latin typeface="Comic Sans MS" charset="0"/>
            </a:endParaRPr>
          </a:p>
        </p:txBody>
      </p:sp>
      <p:sp>
        <p:nvSpPr>
          <p:cNvPr id="29698" name="Rectangle 3"/>
          <p:cNvSpPr>
            <a:spLocks noGrp="1" noChangeArrowheads="1"/>
          </p:cNvSpPr>
          <p:nvPr>
            <p:ph type="body" idx="1"/>
          </p:nvPr>
        </p:nvSpPr>
        <p:spPr>
          <a:xfrm>
            <a:off x="685800" y="1971855"/>
            <a:ext cx="7772400" cy="4114800"/>
          </a:xfrm>
        </p:spPr>
        <p:txBody>
          <a:bodyPr>
            <a:normAutofit/>
          </a:bodyPr>
          <a:lstStyle/>
          <a:p>
            <a:r>
              <a:rPr lang="it-IT" sz="2400" dirty="0">
                <a:latin typeface="Comic Sans MS" charset="0"/>
              </a:rPr>
              <a:t>Indicano momenti diversi </a:t>
            </a:r>
            <a:r>
              <a:rPr lang="it-IT" sz="2400" dirty="0" smtClean="0">
                <a:latin typeface="Comic Sans MS" charset="0"/>
              </a:rPr>
              <a:t>di </a:t>
            </a:r>
            <a:r>
              <a:rPr lang="it-IT" sz="2400" dirty="0">
                <a:latin typeface="Comic Sans MS" charset="0"/>
              </a:rPr>
              <a:t>un </a:t>
            </a:r>
            <a:r>
              <a:rPr lang="it-IT" sz="2400" dirty="0">
                <a:solidFill>
                  <a:schemeClr val="hlink"/>
                </a:solidFill>
                <a:latin typeface="Comic Sans MS" charset="0"/>
              </a:rPr>
              <a:t> processo</a:t>
            </a:r>
            <a:r>
              <a:rPr lang="it-IT" sz="2400" dirty="0">
                <a:latin typeface="Comic Sans MS" charset="0"/>
              </a:rPr>
              <a:t> complessivo: </a:t>
            </a:r>
            <a:r>
              <a:rPr lang="it-IT" sz="2400" dirty="0">
                <a:solidFill>
                  <a:srgbClr val="FF0000"/>
                </a:solidFill>
                <a:latin typeface="Comic Sans MS" charset="0"/>
              </a:rPr>
              <a:t>processo </a:t>
            </a:r>
            <a:r>
              <a:rPr lang="it-IT" sz="2400" dirty="0" smtClean="0">
                <a:solidFill>
                  <a:srgbClr val="FF0000"/>
                </a:solidFill>
                <a:latin typeface="Comic Sans MS" charset="0"/>
              </a:rPr>
              <a:t>valutativo</a:t>
            </a:r>
          </a:p>
          <a:p>
            <a:endParaRPr lang="it-IT" sz="2400" dirty="0">
              <a:solidFill>
                <a:srgbClr val="FF0000"/>
              </a:solidFill>
              <a:latin typeface="Comic Sans MS" charset="0"/>
            </a:endParaRPr>
          </a:p>
          <a:p>
            <a:r>
              <a:rPr lang="it-IT" sz="2400" dirty="0" smtClean="0">
                <a:latin typeface="Comic Sans MS" charset="0"/>
              </a:rPr>
              <a:t>Sono </a:t>
            </a:r>
            <a:r>
              <a:rPr lang="it-IT" sz="2400" dirty="0">
                <a:latin typeface="Comic Sans MS" charset="0"/>
              </a:rPr>
              <a:t>spesso usati in modo </a:t>
            </a:r>
            <a:r>
              <a:rPr lang="it-IT" sz="2400" dirty="0" smtClean="0">
                <a:latin typeface="Comic Sans MS" charset="0"/>
              </a:rPr>
              <a:t>interscambiabile</a:t>
            </a:r>
          </a:p>
          <a:p>
            <a:endParaRPr lang="it-IT" sz="2400" dirty="0">
              <a:latin typeface="Comic Sans MS" charset="0"/>
            </a:endParaRPr>
          </a:p>
          <a:p>
            <a:r>
              <a:rPr lang="it-IT" sz="2400" dirty="0" smtClean="0">
                <a:latin typeface="Comic Sans MS" charset="0"/>
              </a:rPr>
              <a:t>Non </a:t>
            </a:r>
            <a:r>
              <a:rPr lang="it-IT" sz="2400" dirty="0">
                <a:latin typeface="Comic Sans MS" charset="0"/>
              </a:rPr>
              <a:t>c</a:t>
            </a:r>
            <a:r>
              <a:rPr lang="ja-JP" altLang="it-IT" sz="2400" dirty="0">
                <a:latin typeface="Comic Sans MS" charset="0"/>
              </a:rPr>
              <a:t>’</a:t>
            </a:r>
            <a:r>
              <a:rPr lang="it-IT" altLang="ja-JP" sz="2400" dirty="0">
                <a:latin typeface="Comic Sans MS" charset="0"/>
              </a:rPr>
              <a:t>è valutazione senza verifica, anche se ci può essere verifica senza valutazione</a:t>
            </a:r>
          </a:p>
          <a:p>
            <a:endParaRPr lang="it-IT" sz="2800" dirty="0">
              <a:latin typeface="Comic Sans MS" charset="0"/>
            </a:endParaRPr>
          </a:p>
        </p:txBody>
      </p:sp>
    </p:spTree>
    <p:extLst>
      <p:ext uri="{BB962C8B-B14F-4D97-AF65-F5344CB8AC3E}">
        <p14:creationId xmlns:p14="http://schemas.microsoft.com/office/powerpoint/2010/main" val="24898223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476250"/>
            <a:ext cx="7772400" cy="1143000"/>
          </a:xfrm>
        </p:spPr>
        <p:txBody>
          <a:bodyPr/>
          <a:lstStyle/>
          <a:p>
            <a:r>
              <a:rPr lang="it-IT" sz="3200" dirty="0" smtClean="0">
                <a:latin typeface="Comic Sans MS" charset="0"/>
              </a:rPr>
              <a:t>Verifica</a:t>
            </a:r>
            <a:endParaRPr lang="it-IT" sz="3200" dirty="0">
              <a:latin typeface="Comic Sans MS" charset="0"/>
            </a:endParaRPr>
          </a:p>
        </p:txBody>
      </p:sp>
      <p:sp>
        <p:nvSpPr>
          <p:cNvPr id="31746" name="Rectangle 3"/>
          <p:cNvSpPr>
            <a:spLocks noGrp="1" noChangeArrowheads="1"/>
          </p:cNvSpPr>
          <p:nvPr>
            <p:ph type="body" idx="1"/>
          </p:nvPr>
        </p:nvSpPr>
        <p:spPr>
          <a:xfrm>
            <a:off x="685800" y="1628775"/>
            <a:ext cx="7772400" cy="4114800"/>
          </a:xfrm>
        </p:spPr>
        <p:txBody>
          <a:bodyPr/>
          <a:lstStyle/>
          <a:p>
            <a:pPr>
              <a:lnSpc>
                <a:spcPct val="80000"/>
              </a:lnSpc>
            </a:pPr>
            <a:r>
              <a:rPr lang="it-IT" sz="2400" dirty="0">
                <a:latin typeface="Comic Sans MS" charset="0"/>
              </a:rPr>
              <a:t>L</a:t>
            </a:r>
            <a:r>
              <a:rPr lang="ja-JP" altLang="it-IT" sz="2400" dirty="0">
                <a:latin typeface="Comic Sans MS" charset="0"/>
              </a:rPr>
              <a:t>’</a:t>
            </a:r>
            <a:r>
              <a:rPr lang="it-IT" altLang="ja-JP" sz="2400" b="1" dirty="0">
                <a:solidFill>
                  <a:schemeClr val="hlink"/>
                </a:solidFill>
                <a:latin typeface="Comic Sans MS" charset="0"/>
              </a:rPr>
              <a:t>accertamento</a:t>
            </a:r>
            <a:r>
              <a:rPr lang="it-IT" altLang="ja-JP" sz="2400" dirty="0">
                <a:latin typeface="Comic Sans MS" charset="0"/>
              </a:rPr>
              <a:t> sistematico (che segue </a:t>
            </a:r>
            <a:r>
              <a:rPr lang="it-IT" altLang="ja-JP" sz="2400" dirty="0" smtClean="0">
                <a:latin typeface="Comic Sans MS" charset="0"/>
              </a:rPr>
              <a:t>principi -</a:t>
            </a:r>
            <a:r>
              <a:rPr lang="it-IT" altLang="ja-JP" sz="2400" dirty="0" smtClean="0">
                <a:solidFill>
                  <a:srgbClr val="FF0000"/>
                </a:solidFill>
                <a:latin typeface="Comic Sans MS" charset="0"/>
              </a:rPr>
              <a:t>norme/standard</a:t>
            </a:r>
            <a:r>
              <a:rPr lang="it-IT" altLang="ja-JP" sz="2400" dirty="0">
                <a:latin typeface="Comic Sans MS" charset="0"/>
              </a:rPr>
              <a:t> -</a:t>
            </a:r>
            <a:r>
              <a:rPr lang="it-IT" altLang="ja-JP" sz="2400" dirty="0" smtClean="0">
                <a:latin typeface="Comic Sans MS" charset="0"/>
              </a:rPr>
              <a:t> sia </a:t>
            </a:r>
            <a:r>
              <a:rPr lang="it-IT" altLang="ja-JP" sz="2400" dirty="0">
                <a:latin typeface="Comic Sans MS" charset="0"/>
              </a:rPr>
              <a:t>teorici che di buona </a:t>
            </a:r>
            <a:r>
              <a:rPr lang="it-IT" altLang="ja-JP" sz="2400" dirty="0" smtClean="0">
                <a:latin typeface="Comic Sans MS" charset="0"/>
              </a:rPr>
              <a:t>prassi condivisi sia dalla comunità scientifica che professionale) </a:t>
            </a:r>
            <a:r>
              <a:rPr lang="it-IT" altLang="ja-JP" sz="2400" dirty="0">
                <a:latin typeface="Comic Sans MS" charset="0"/>
              </a:rPr>
              <a:t>ed organizzato delle conoscenze/</a:t>
            </a:r>
            <a:r>
              <a:rPr lang="it-IT" altLang="ja-JP" sz="2400" dirty="0">
                <a:solidFill>
                  <a:srgbClr val="FF0000"/>
                </a:solidFill>
                <a:latin typeface="Comic Sans MS" charset="0"/>
              </a:rPr>
              <a:t>competenze d</a:t>
            </a:r>
            <a:r>
              <a:rPr lang="ja-JP" altLang="it-IT" sz="2400" dirty="0">
                <a:solidFill>
                  <a:srgbClr val="FF0000"/>
                </a:solidFill>
                <a:latin typeface="Comic Sans MS" charset="0"/>
              </a:rPr>
              <a:t>’</a:t>
            </a:r>
            <a:r>
              <a:rPr lang="it-IT" altLang="ja-JP" sz="2400" dirty="0">
                <a:solidFill>
                  <a:srgbClr val="FF0000"/>
                </a:solidFill>
                <a:latin typeface="Comic Sans MS" charset="0"/>
              </a:rPr>
              <a:t>uso/abilità </a:t>
            </a:r>
            <a:r>
              <a:rPr lang="it-IT" altLang="ja-JP" sz="2400" dirty="0">
                <a:latin typeface="Comic Sans MS" charset="0"/>
              </a:rPr>
              <a:t>(</a:t>
            </a:r>
            <a:r>
              <a:rPr lang="it-IT" altLang="ja-JP" sz="2400" dirty="0">
                <a:solidFill>
                  <a:srgbClr val="FF6600"/>
                </a:solidFill>
                <a:latin typeface="Comic Sans MS" charset="0"/>
              </a:rPr>
              <a:t>il </a:t>
            </a:r>
            <a:r>
              <a:rPr lang="it-IT" altLang="ja-JP" sz="2400" dirty="0" smtClean="0">
                <a:solidFill>
                  <a:srgbClr val="FF6600"/>
                </a:solidFill>
                <a:latin typeface="Comic Sans MS" charset="0"/>
              </a:rPr>
              <a:t>cosa</a:t>
            </a:r>
            <a:r>
              <a:rPr lang="it-IT" altLang="ja-JP" sz="2400" dirty="0" smtClean="0">
                <a:solidFill>
                  <a:srgbClr val="000000"/>
                </a:solidFill>
                <a:latin typeface="Comic Sans MS" charset="0"/>
              </a:rPr>
              <a:t>)</a:t>
            </a:r>
            <a:r>
              <a:rPr lang="it-IT" altLang="ja-JP" sz="2400" dirty="0" smtClean="0">
                <a:latin typeface="Comic Sans MS" charset="0"/>
              </a:rPr>
              <a:t>  </a:t>
            </a:r>
            <a:r>
              <a:rPr lang="it-IT" altLang="ja-JP" sz="2400" dirty="0">
                <a:latin typeface="Comic Sans MS" charset="0"/>
              </a:rPr>
              <a:t>presenti in chi si sottopone alla verifica, vale a dire nei soggetti da valutare (gli studenti/apprendenti)</a:t>
            </a:r>
          </a:p>
          <a:p>
            <a:pPr>
              <a:lnSpc>
                <a:spcPct val="80000"/>
              </a:lnSpc>
            </a:pPr>
            <a:r>
              <a:rPr lang="it-IT" sz="2400" dirty="0">
                <a:latin typeface="Comic Sans MS" charset="0"/>
              </a:rPr>
              <a:t>Parlare di accertamento sistematico di abilità e competenze significa </a:t>
            </a:r>
            <a:r>
              <a:rPr lang="it-IT" sz="2400" dirty="0" smtClean="0">
                <a:latin typeface="Comic Sans MS" charset="0"/>
              </a:rPr>
              <a:t>parlare </a:t>
            </a:r>
            <a:r>
              <a:rPr lang="it-IT" sz="2400" dirty="0">
                <a:latin typeface="Comic Sans MS" charset="0"/>
              </a:rPr>
              <a:t>di </a:t>
            </a:r>
            <a:r>
              <a:rPr lang="it-IT" sz="2400" b="1" dirty="0">
                <a:solidFill>
                  <a:schemeClr val="hlink"/>
                </a:solidFill>
                <a:latin typeface="Comic Sans MS" charset="0"/>
              </a:rPr>
              <a:t>metodi </a:t>
            </a:r>
            <a:r>
              <a:rPr lang="it-IT" sz="2400" dirty="0">
                <a:solidFill>
                  <a:srgbClr val="000000"/>
                </a:solidFill>
                <a:latin typeface="Comic Sans MS" charset="0"/>
              </a:rPr>
              <a:t>(</a:t>
            </a:r>
            <a:r>
              <a:rPr lang="it-IT" sz="2400" dirty="0">
                <a:solidFill>
                  <a:srgbClr val="FF6600"/>
                </a:solidFill>
                <a:latin typeface="Comic Sans MS" charset="0"/>
              </a:rPr>
              <a:t>il come</a:t>
            </a:r>
            <a:r>
              <a:rPr lang="it-IT" sz="2400" dirty="0">
                <a:latin typeface="Comic Sans MS" charset="0"/>
              </a:rPr>
              <a:t>)</a:t>
            </a:r>
            <a:endParaRPr lang="it-IT" sz="2400" dirty="0">
              <a:solidFill>
                <a:schemeClr val="hlink"/>
              </a:solidFill>
              <a:latin typeface="Comic Sans MS" charset="0"/>
            </a:endParaRPr>
          </a:p>
          <a:p>
            <a:pPr>
              <a:lnSpc>
                <a:spcPct val="80000"/>
              </a:lnSpc>
            </a:pPr>
            <a:r>
              <a:rPr lang="it-IT" sz="2400" dirty="0">
                <a:latin typeface="Comic Sans MS" charset="0"/>
              </a:rPr>
              <a:t>I</a:t>
            </a:r>
            <a:r>
              <a:rPr lang="it-IT" sz="2400" b="1" dirty="0">
                <a:latin typeface="Comic Sans MS" charset="0"/>
              </a:rPr>
              <a:t> </a:t>
            </a:r>
            <a:r>
              <a:rPr lang="it-IT" sz="2400" b="1" dirty="0">
                <a:solidFill>
                  <a:srgbClr val="0000FF"/>
                </a:solidFill>
                <a:latin typeface="Comic Sans MS" charset="0"/>
              </a:rPr>
              <a:t>metodi</a:t>
            </a:r>
            <a:r>
              <a:rPr lang="it-IT" sz="2400" dirty="0">
                <a:latin typeface="Comic Sans MS" charset="0"/>
              </a:rPr>
              <a:t>/le tecniche/ i formati, di verifica non sono </a:t>
            </a:r>
            <a:r>
              <a:rPr lang="ja-JP" altLang="it-IT" sz="2400" dirty="0">
                <a:latin typeface="Comic Sans MS" charset="0"/>
              </a:rPr>
              <a:t>‘</a:t>
            </a:r>
            <a:r>
              <a:rPr lang="it-IT" altLang="ja-JP" sz="2400" dirty="0">
                <a:latin typeface="Comic Sans MS" charset="0"/>
              </a:rPr>
              <a:t>neutrali</a:t>
            </a:r>
            <a:r>
              <a:rPr lang="ja-JP" altLang="it-IT" sz="2400" dirty="0">
                <a:latin typeface="Comic Sans MS" charset="0"/>
              </a:rPr>
              <a:t>’</a:t>
            </a:r>
            <a:endParaRPr lang="it-IT" altLang="ja-JP" sz="2400" dirty="0">
              <a:latin typeface="Comic Sans MS" charset="0"/>
            </a:endParaRPr>
          </a:p>
          <a:p>
            <a:pPr>
              <a:lnSpc>
                <a:spcPct val="80000"/>
              </a:lnSpc>
            </a:pPr>
            <a:r>
              <a:rPr lang="it-IT" sz="2400" dirty="0">
                <a:latin typeface="Comic Sans MS" charset="0"/>
              </a:rPr>
              <a:t>Non esistono </a:t>
            </a:r>
            <a:r>
              <a:rPr lang="it-IT" sz="2400" b="1" dirty="0">
                <a:solidFill>
                  <a:srgbClr val="0000FF"/>
                </a:solidFill>
                <a:latin typeface="Comic Sans MS" charset="0"/>
              </a:rPr>
              <a:t>metodi</a:t>
            </a:r>
            <a:r>
              <a:rPr lang="it-IT" sz="2400" dirty="0">
                <a:latin typeface="Comic Sans MS" charset="0"/>
              </a:rPr>
              <a:t> </a:t>
            </a:r>
            <a:r>
              <a:rPr lang="ja-JP" altLang="it-IT" sz="2400" dirty="0">
                <a:latin typeface="Comic Sans MS" charset="0"/>
              </a:rPr>
              <a:t>“</a:t>
            </a:r>
            <a:r>
              <a:rPr lang="it-IT" altLang="ja-JP" sz="2400" dirty="0">
                <a:latin typeface="Comic Sans MS" charset="0"/>
              </a:rPr>
              <a:t>buoni</a:t>
            </a:r>
            <a:r>
              <a:rPr lang="ja-JP" altLang="it-IT" sz="2400" dirty="0">
                <a:latin typeface="Comic Sans MS" charset="0"/>
              </a:rPr>
              <a:t>”</a:t>
            </a:r>
            <a:r>
              <a:rPr lang="it-IT" altLang="ja-JP" sz="2400" dirty="0">
                <a:latin typeface="Comic Sans MS" charset="0"/>
              </a:rPr>
              <a:t> o </a:t>
            </a:r>
            <a:r>
              <a:rPr lang="ja-JP" altLang="it-IT" sz="2400" dirty="0">
                <a:latin typeface="Comic Sans MS" charset="0"/>
              </a:rPr>
              <a:t>“</a:t>
            </a:r>
            <a:r>
              <a:rPr lang="it-IT" altLang="ja-JP" sz="2400" dirty="0">
                <a:latin typeface="Comic Sans MS" charset="0"/>
              </a:rPr>
              <a:t>cattivi</a:t>
            </a:r>
            <a:r>
              <a:rPr lang="ja-JP" altLang="it-IT" sz="2400" dirty="0">
                <a:latin typeface="Comic Sans MS" charset="0"/>
              </a:rPr>
              <a:t>”</a:t>
            </a:r>
            <a:r>
              <a:rPr lang="it-IT" altLang="ja-JP" sz="2400" dirty="0">
                <a:latin typeface="Comic Sans MS" charset="0"/>
              </a:rPr>
              <a:t> in </a:t>
            </a:r>
            <a:r>
              <a:rPr lang="it-IT" altLang="ja-JP" sz="2400" dirty="0" smtClean="0">
                <a:latin typeface="Comic Sans MS" charset="0"/>
              </a:rPr>
              <a:t>assoluto</a:t>
            </a:r>
            <a:endParaRPr lang="it-IT" sz="2400" dirty="0">
              <a:latin typeface="Comic Sans MS" charset="0"/>
            </a:endParaRPr>
          </a:p>
        </p:txBody>
      </p:sp>
    </p:spTree>
    <p:extLst>
      <p:ext uri="{BB962C8B-B14F-4D97-AF65-F5344CB8AC3E}">
        <p14:creationId xmlns:p14="http://schemas.microsoft.com/office/powerpoint/2010/main" val="30103569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685800" y="762000"/>
            <a:ext cx="7772400" cy="1143000"/>
          </a:xfrm>
        </p:spPr>
        <p:txBody>
          <a:bodyPr/>
          <a:lstStyle/>
          <a:p>
            <a:r>
              <a:rPr lang="it-IT" sz="3600" b="1" dirty="0" smtClean="0">
                <a:latin typeface="Comic Sans MS" charset="0"/>
              </a:rPr>
              <a:t>Valutazione</a:t>
            </a:r>
            <a:endParaRPr lang="it-IT" sz="3600" b="1" dirty="0">
              <a:latin typeface="Comic Sans MS" charset="0"/>
            </a:endParaRPr>
          </a:p>
        </p:txBody>
      </p:sp>
      <p:sp>
        <p:nvSpPr>
          <p:cNvPr id="33794" name="Rectangle 3"/>
          <p:cNvSpPr>
            <a:spLocks noGrp="1" noChangeArrowheads="1"/>
          </p:cNvSpPr>
          <p:nvPr>
            <p:ph type="body" idx="1"/>
          </p:nvPr>
        </p:nvSpPr>
        <p:spPr>
          <a:xfrm>
            <a:off x="685800" y="2133600"/>
            <a:ext cx="7772400" cy="4114800"/>
          </a:xfrm>
        </p:spPr>
        <p:txBody>
          <a:bodyPr>
            <a:normAutofit/>
          </a:bodyPr>
          <a:lstStyle/>
          <a:p>
            <a:r>
              <a:rPr lang="it-IT" sz="2400" b="1" dirty="0">
                <a:solidFill>
                  <a:schemeClr val="hlink"/>
                </a:solidFill>
                <a:latin typeface="Comic Sans MS" charset="0"/>
              </a:rPr>
              <a:t>Raccolta sistematica di informazioni</a:t>
            </a:r>
            <a:r>
              <a:rPr lang="it-IT" sz="2400" dirty="0">
                <a:latin typeface="Comic Sans MS" charset="0"/>
              </a:rPr>
              <a:t>  (in parte - si pensi al contesto scolastico - fornite dalla verifica) per poter esprimere un giudizio o assegnare un punteggio</a:t>
            </a:r>
          </a:p>
          <a:p>
            <a:r>
              <a:rPr lang="it-IT" sz="2400" dirty="0">
                <a:latin typeface="Comic Sans MS" charset="0"/>
              </a:rPr>
              <a:t>In entrambi i casi vengono  </a:t>
            </a:r>
            <a:r>
              <a:rPr lang="it-IT" sz="2400" b="1" dirty="0">
                <a:solidFill>
                  <a:schemeClr val="hlink"/>
                </a:solidFill>
                <a:latin typeface="Comic Sans MS" charset="0"/>
              </a:rPr>
              <a:t>prese delle decisioni</a:t>
            </a:r>
          </a:p>
          <a:p>
            <a:r>
              <a:rPr lang="it-IT" sz="2400" b="1" dirty="0">
                <a:solidFill>
                  <a:schemeClr val="hlink"/>
                </a:solidFill>
                <a:latin typeface="Comic Sans MS" charset="0"/>
              </a:rPr>
              <a:t>Valutazione è il momento in cui si prendono delle </a:t>
            </a:r>
            <a:r>
              <a:rPr lang="it-IT" sz="2400" b="1" dirty="0" smtClean="0">
                <a:solidFill>
                  <a:schemeClr val="hlink"/>
                </a:solidFill>
                <a:latin typeface="Comic Sans MS" charset="0"/>
              </a:rPr>
              <a:t>decisioni – potere della valutazione –impatto della valutazione</a:t>
            </a:r>
            <a:endParaRPr lang="it-IT" sz="2400" b="1" dirty="0">
              <a:solidFill>
                <a:schemeClr val="hlink"/>
              </a:solidFill>
              <a:latin typeface="Comic Sans MS" charset="0"/>
            </a:endParaRPr>
          </a:p>
          <a:p>
            <a:r>
              <a:rPr lang="it-IT" sz="2400" dirty="0" smtClean="0">
                <a:latin typeface="Comic Sans MS" charset="0"/>
              </a:rPr>
              <a:t>La valutazione </a:t>
            </a:r>
            <a:r>
              <a:rPr lang="it-IT" sz="2400" dirty="0">
                <a:latin typeface="Comic Sans MS" charset="0"/>
              </a:rPr>
              <a:t>è il più potente strumento di comunicazione didattica </a:t>
            </a:r>
            <a:endParaRPr lang="it-IT" sz="2400" dirty="0" smtClean="0">
              <a:latin typeface="Comic Sans MS" charset="0"/>
            </a:endParaRPr>
          </a:p>
        </p:txBody>
      </p:sp>
    </p:spTree>
    <p:extLst>
      <p:ext uri="{BB962C8B-B14F-4D97-AF65-F5344CB8AC3E}">
        <p14:creationId xmlns:p14="http://schemas.microsoft.com/office/powerpoint/2010/main" val="3076019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4631</TotalTime>
  <Words>5844</Words>
  <Application>Microsoft Macintosh PowerPoint</Application>
  <PresentationFormat>Presentazione su schermo (4:3)</PresentationFormat>
  <Paragraphs>446</Paragraphs>
  <Slides>34</Slides>
  <Notes>34</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La lettura e la verifica della comprensione con particolare riferimento alla scuola secondaria di primo grado</vt:lpstr>
      <vt:lpstr>Questa presentazione in 5 punti</vt:lpstr>
      <vt:lpstr>La Valutazione (non solo linguistica) e il contesto italiano</vt:lpstr>
      <vt:lpstr>Perché? </vt:lpstr>
      <vt:lpstr>Il processo valutativo (valutazione linguistica) è di tipo interpretativo/argomentativo</vt:lpstr>
      <vt:lpstr>Parole chiave verifica, valutazione, test/prova</vt:lpstr>
      <vt:lpstr>Verifica e Valutazione</vt:lpstr>
      <vt:lpstr>Verifica</vt:lpstr>
      <vt:lpstr>Valutazione</vt:lpstr>
      <vt:lpstr>Terminologia: Test o prova standardizzata o esame (singolo momento)</vt:lpstr>
      <vt:lpstr>Secondo un’accezione più tecnica il termine test/prova/esame</vt:lpstr>
      <vt:lpstr>Presentazione di PowerPoint</vt:lpstr>
      <vt:lpstr>Utenti “tecnici” vale a dire chi contribuisce alla produzione somministrazione e valutazione di un test o di un esame </vt:lpstr>
      <vt:lpstr> Utenti</vt:lpstr>
      <vt:lpstr>Gli utenti (stakeholders)</vt:lpstr>
      <vt:lpstr>L’applicazione di questi concetti alla produzione di test linguistici costituisce una garanzia di qualità</vt:lpstr>
      <vt:lpstr>Validità</vt:lpstr>
      <vt:lpstr>Presentazione di PowerPoint</vt:lpstr>
      <vt:lpstr>Presentazione di PowerPoint</vt:lpstr>
      <vt:lpstr>Comprensione della lettura: possibile quadro di riferimento</vt:lpstr>
      <vt:lpstr>A framework for conceptualising reading test validity (adapted from Weir 2005)</vt:lpstr>
      <vt:lpstr>INVALSI: Obiettivi  delle Prove </vt:lpstr>
      <vt:lpstr>La comprensione della lettura viene verificata all’interno della prova di italiano (al termine della scuola secondaria I  e II grado) </vt:lpstr>
      <vt:lpstr>Circoscrivendo alla sola  comprensione della lettura…il Quadro di Riferimento comprende:</vt:lpstr>
      <vt:lpstr>Gli aspetti di comprensione della lettura che possono essere oggetto di verifica nella prova (Indicazioni Nazionali e del Quadro di riferimento )</vt:lpstr>
      <vt:lpstr>Gli aspetti di comprensione della lettura misurati nella prova</vt:lpstr>
      <vt:lpstr>PROVA NAZIONALE  INVALSI  di italiano di III secondaria di primo grado 2014: struttura e metodi</vt:lpstr>
      <vt:lpstr>Risultati PROVA  INVALSI di III secondaria di primo grado</vt:lpstr>
      <vt:lpstr>Valutazione -  INVALSI -  insegnamento… </vt:lpstr>
      <vt:lpstr>Un passaggio importante …</vt:lpstr>
      <vt:lpstr>Gli insegnanti devono essere formati/preparati in valutazione?</vt:lpstr>
      <vt:lpstr>Vero ma….</vt:lpstr>
      <vt:lpstr>Che cosa può significare per un insegnante avere una preparazione in valutazione?</vt:lpstr>
      <vt:lpstr>Ci fermiamo qui….  Grazie! </vt:lpstr>
    </vt:vector>
  </TitlesOfParts>
  <Company>Università per Stranieri Perugia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Giuliana Grego</dc:creator>
  <cp:lastModifiedBy>Giuliana Grego</cp:lastModifiedBy>
  <cp:revision>222</cp:revision>
  <cp:lastPrinted>2015-04-18T07:29:04Z</cp:lastPrinted>
  <dcterms:created xsi:type="dcterms:W3CDTF">2013-10-06T14:12:51Z</dcterms:created>
  <dcterms:modified xsi:type="dcterms:W3CDTF">2015-04-22T06:42:24Z</dcterms:modified>
</cp:coreProperties>
</file>